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7" r:id="rId2"/>
    <p:sldId id="259" r:id="rId3"/>
    <p:sldId id="302" r:id="rId4"/>
    <p:sldId id="289" r:id="rId5"/>
    <p:sldId id="290" r:id="rId6"/>
    <p:sldId id="291" r:id="rId7"/>
    <p:sldId id="303" r:id="rId8"/>
    <p:sldId id="304" r:id="rId9"/>
    <p:sldId id="264" r:id="rId10"/>
    <p:sldId id="263" r:id="rId11"/>
    <p:sldId id="297" r:id="rId12"/>
    <p:sldId id="294" r:id="rId13"/>
    <p:sldId id="295" r:id="rId14"/>
    <p:sldId id="269" r:id="rId15"/>
    <p:sldId id="267" r:id="rId16"/>
    <p:sldId id="268" r:id="rId17"/>
    <p:sldId id="300" r:id="rId18"/>
    <p:sldId id="260" r:id="rId19"/>
    <p:sldId id="299" r:id="rId20"/>
    <p:sldId id="301" r:id="rId21"/>
    <p:sldId id="305"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300E"/>
    <a:srgbClr val="001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899" autoAdjust="0"/>
  </p:normalViewPr>
  <p:slideViewPr>
    <p:cSldViewPr>
      <p:cViewPr>
        <p:scale>
          <a:sx n="60" d="100"/>
          <a:sy n="60" d="100"/>
        </p:scale>
        <p:origin x="-168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70" d="100"/>
          <a:sy n="70" d="100"/>
        </p:scale>
        <p:origin x="-328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8E96774-B533-4E8A-835B-54596AD74201}" type="datetimeFigureOut">
              <a:rPr lang="en-US" smtClean="0"/>
              <a:t>10/10/2011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53B8F7-2C26-4EDC-B419-80A7D442E7F7}" type="slidenum">
              <a:rPr lang="en-US" smtClean="0"/>
              <a:t>‹#›</a:t>
            </a:fld>
            <a:endParaRPr lang="en-US"/>
          </a:p>
        </p:txBody>
      </p:sp>
    </p:spTree>
    <p:extLst>
      <p:ext uri="{BB962C8B-B14F-4D97-AF65-F5344CB8AC3E}">
        <p14:creationId xmlns:p14="http://schemas.microsoft.com/office/powerpoint/2010/main" val="313899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9740D2-6012-460A-A513-93002A9BCD0D}" type="datetimeFigureOut">
              <a:rPr lang="en-US" smtClean="0"/>
              <a:t>10/10/2011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87E74C-5540-4397-8CF8-E4ADB1B8F300}" type="slidenum">
              <a:rPr lang="en-US" smtClean="0"/>
              <a:t>‹#›</a:t>
            </a:fld>
            <a:endParaRPr lang="en-US"/>
          </a:p>
        </p:txBody>
      </p:sp>
    </p:spTree>
    <p:extLst>
      <p:ext uri="{BB962C8B-B14F-4D97-AF65-F5344CB8AC3E}">
        <p14:creationId xmlns:p14="http://schemas.microsoft.com/office/powerpoint/2010/main" val="417640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Hello!  This presentation is for all new volunteers who are interested in participating in the VITA / TCE free tax preparation programs.</a:t>
            </a:r>
          </a:p>
        </p:txBody>
      </p:sp>
      <p:sp>
        <p:nvSpPr>
          <p:cNvPr id="36868" name="Header Placeholder 3"/>
          <p:cNvSpPr txBox="1">
            <a:spLocks noGrp="1"/>
          </p:cNvSpPr>
          <p:nvPr/>
        </p:nvSpPr>
        <p:spPr bwMode="auto">
          <a:xfrm>
            <a:off x="0" y="0"/>
            <a:ext cx="2972007" cy="45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lstStyle>
            <a:lvl1pPr>
              <a:defRPr sz="2000">
                <a:solidFill>
                  <a:schemeClr val="tx1"/>
                </a:solidFill>
                <a:latin typeface="Tahoma" pitchFamily="34" charset="0"/>
              </a:defRPr>
            </a:lvl1pPr>
            <a:lvl2pPr marL="742950" indent="-285750">
              <a:defRPr sz="2000">
                <a:solidFill>
                  <a:schemeClr val="tx1"/>
                </a:solidFill>
                <a:latin typeface="Tahoma" pitchFamily="34" charset="0"/>
              </a:defRPr>
            </a:lvl2pPr>
            <a:lvl3pPr marL="1143000" indent="-228600">
              <a:defRPr sz="2000">
                <a:solidFill>
                  <a:schemeClr val="tx1"/>
                </a:solidFill>
                <a:latin typeface="Tahoma" pitchFamily="34" charset="0"/>
              </a:defRPr>
            </a:lvl3pPr>
            <a:lvl4pPr marL="1600200" indent="-228600">
              <a:defRPr sz="2000">
                <a:solidFill>
                  <a:schemeClr val="tx1"/>
                </a:solidFill>
                <a:latin typeface="Tahoma" pitchFamily="34" charset="0"/>
              </a:defRPr>
            </a:lvl4pPr>
            <a:lvl5pPr marL="2057400" indent="-22860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r>
              <a:rPr lang="en-US" sz="1200">
                <a:latin typeface="Calibri" pitchFamily="34" charset="0"/>
                <a:cs typeface="Arial" charset="0"/>
              </a:rPr>
              <a:t>Notes/Handouts</a:t>
            </a:r>
          </a:p>
        </p:txBody>
      </p:sp>
      <p:sp>
        <p:nvSpPr>
          <p:cNvPr id="36869" name="Date Placeholder 4"/>
          <p:cNvSpPr txBox="1">
            <a:spLocks noGrp="1"/>
          </p:cNvSpPr>
          <p:nvPr/>
        </p:nvSpPr>
        <p:spPr bwMode="auto">
          <a:xfrm>
            <a:off x="3884439" y="0"/>
            <a:ext cx="2972007" cy="45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lstStyle>
            <a:lvl1pPr>
              <a:defRPr sz="2000">
                <a:solidFill>
                  <a:schemeClr val="tx1"/>
                </a:solidFill>
                <a:latin typeface="Tahoma" pitchFamily="34" charset="0"/>
              </a:defRPr>
            </a:lvl1pPr>
            <a:lvl2pPr marL="742950" indent="-285750">
              <a:defRPr sz="2000">
                <a:solidFill>
                  <a:schemeClr val="tx1"/>
                </a:solidFill>
                <a:latin typeface="Tahoma" pitchFamily="34" charset="0"/>
              </a:defRPr>
            </a:lvl2pPr>
            <a:lvl3pPr marL="1143000" indent="-228600">
              <a:defRPr sz="2000">
                <a:solidFill>
                  <a:schemeClr val="tx1"/>
                </a:solidFill>
                <a:latin typeface="Tahoma" pitchFamily="34" charset="0"/>
              </a:defRPr>
            </a:lvl3pPr>
            <a:lvl4pPr marL="1600200" indent="-228600">
              <a:defRPr sz="2000">
                <a:solidFill>
                  <a:schemeClr val="tx1"/>
                </a:solidFill>
                <a:latin typeface="Tahoma" pitchFamily="34" charset="0"/>
              </a:defRPr>
            </a:lvl4pPr>
            <a:lvl5pPr marL="2057400" indent="-22860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algn="r"/>
            <a:fld id="{0FEB38A6-E6B1-4BF4-8A4A-A43137A8DA16}" type="datetime1">
              <a:rPr lang="en-US" sz="1200">
                <a:latin typeface="Calibri" pitchFamily="34" charset="0"/>
                <a:cs typeface="Arial" charset="0"/>
              </a:rPr>
              <a:pPr algn="r"/>
              <a:t>10/10/2011</a:t>
            </a:fld>
            <a:endParaRPr lang="en-US" sz="1200">
              <a:latin typeface="Calibri" pitchFamily="34" charset="0"/>
              <a:cs typeface="Arial" charset="0"/>
            </a:endParaRPr>
          </a:p>
        </p:txBody>
      </p:sp>
      <p:sp>
        <p:nvSpPr>
          <p:cNvPr id="36870" name="Footer Placeholder 5"/>
          <p:cNvSpPr txBox="1">
            <a:spLocks noGrp="1"/>
          </p:cNvSpPr>
          <p:nvPr/>
        </p:nvSpPr>
        <p:spPr bwMode="auto">
          <a:xfrm>
            <a:off x="0" y="8684612"/>
            <a:ext cx="2972007" cy="45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nchor="b"/>
          <a:lstStyle>
            <a:lvl1pPr>
              <a:defRPr sz="2000">
                <a:solidFill>
                  <a:schemeClr val="tx1"/>
                </a:solidFill>
                <a:latin typeface="Tahoma" pitchFamily="34" charset="0"/>
              </a:defRPr>
            </a:lvl1pPr>
            <a:lvl2pPr marL="742950" indent="-285750">
              <a:defRPr sz="2000">
                <a:solidFill>
                  <a:schemeClr val="tx1"/>
                </a:solidFill>
                <a:latin typeface="Tahoma" pitchFamily="34" charset="0"/>
              </a:defRPr>
            </a:lvl2pPr>
            <a:lvl3pPr marL="1143000" indent="-228600">
              <a:defRPr sz="2000">
                <a:solidFill>
                  <a:schemeClr val="tx1"/>
                </a:solidFill>
                <a:latin typeface="Tahoma" pitchFamily="34" charset="0"/>
              </a:defRPr>
            </a:lvl3pPr>
            <a:lvl4pPr marL="1600200" indent="-228600">
              <a:defRPr sz="2000">
                <a:solidFill>
                  <a:schemeClr val="tx1"/>
                </a:solidFill>
                <a:latin typeface="Tahoma" pitchFamily="34" charset="0"/>
              </a:defRPr>
            </a:lvl4pPr>
            <a:lvl5pPr marL="2057400" indent="-22860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r>
              <a:rPr lang="en-US" sz="1200">
                <a:latin typeface="Calibri" pitchFamily="34" charset="0"/>
                <a:cs typeface="Arial" charset="0"/>
              </a:rPr>
              <a:t>NJ Training TY 2008</a:t>
            </a:r>
          </a:p>
        </p:txBody>
      </p:sp>
      <p:sp>
        <p:nvSpPr>
          <p:cNvPr id="36871" name="Slide Number Placeholder 6"/>
          <p:cNvSpPr txBox="1">
            <a:spLocks noGrp="1"/>
          </p:cNvSpPr>
          <p:nvPr/>
        </p:nvSpPr>
        <p:spPr bwMode="auto">
          <a:xfrm>
            <a:off x="3884439" y="8684612"/>
            <a:ext cx="2972007" cy="45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nchor="b"/>
          <a:lstStyle>
            <a:lvl1pPr>
              <a:defRPr sz="2000">
                <a:solidFill>
                  <a:schemeClr val="tx1"/>
                </a:solidFill>
                <a:latin typeface="Tahoma" pitchFamily="34" charset="0"/>
              </a:defRPr>
            </a:lvl1pPr>
            <a:lvl2pPr marL="742950" indent="-285750">
              <a:defRPr sz="2000">
                <a:solidFill>
                  <a:schemeClr val="tx1"/>
                </a:solidFill>
                <a:latin typeface="Tahoma" pitchFamily="34" charset="0"/>
              </a:defRPr>
            </a:lvl2pPr>
            <a:lvl3pPr marL="1143000" indent="-228600">
              <a:defRPr sz="2000">
                <a:solidFill>
                  <a:schemeClr val="tx1"/>
                </a:solidFill>
                <a:latin typeface="Tahoma" pitchFamily="34" charset="0"/>
              </a:defRPr>
            </a:lvl3pPr>
            <a:lvl4pPr marL="1600200" indent="-228600">
              <a:defRPr sz="2000">
                <a:solidFill>
                  <a:schemeClr val="tx1"/>
                </a:solidFill>
                <a:latin typeface="Tahoma" pitchFamily="34" charset="0"/>
              </a:defRPr>
            </a:lvl4pPr>
            <a:lvl5pPr marL="2057400" indent="-22860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algn="r"/>
            <a:fld id="{191E83DB-F39C-42E5-9952-698B5F2E9EBB}" type="slidenum">
              <a:rPr lang="en-US" sz="1200">
                <a:latin typeface="Calibri" pitchFamily="34" charset="0"/>
                <a:cs typeface="Arial" charset="0"/>
              </a:rPr>
              <a:pPr algn="r"/>
              <a:t>1</a:t>
            </a:fld>
            <a:endParaRPr lang="en-US" sz="1200">
              <a:latin typeface="Calibri" pitchFamily="34"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AARP Tax-Aide:</a:t>
            </a:r>
          </a:p>
          <a:p>
            <a:pPr marL="171450" indent="-171450">
              <a:buFontTx/>
              <a:buChar char="-"/>
            </a:pPr>
            <a:r>
              <a:rPr lang="en-US" dirty="0" smtClean="0"/>
              <a:t>Has been providing free tax preparation services for over 40 years</a:t>
            </a:r>
          </a:p>
          <a:p>
            <a:pPr marL="171450" indent="-171450">
              <a:buFontTx/>
              <a:buChar char="-"/>
            </a:pPr>
            <a:r>
              <a:rPr lang="en-US" dirty="0" smtClean="0"/>
              <a:t>Operates in all 50 states</a:t>
            </a:r>
          </a:p>
          <a:p>
            <a:pPr marL="171450" indent="-171450">
              <a:buFontTx/>
              <a:buChar char="-"/>
            </a:pPr>
            <a:r>
              <a:rPr lang="en-US" dirty="0" smtClean="0"/>
              <a:t>Served over 2.5 million taxpayers at approximately 6,000</a:t>
            </a:r>
            <a:r>
              <a:rPr lang="en-US" baseline="0" dirty="0" smtClean="0"/>
              <a:t> sites</a:t>
            </a:r>
          </a:p>
          <a:p>
            <a:pPr marL="171450" indent="-171450">
              <a:buFontTx/>
              <a:buChar char="-"/>
            </a:pPr>
            <a:r>
              <a:rPr lang="en-US" baseline="0" dirty="0" smtClean="0"/>
              <a:t>Includes 36,000 volunteers</a:t>
            </a:r>
          </a:p>
          <a:p>
            <a:pPr marL="171450" indent="-171450">
              <a:buFontTx/>
              <a:buChar char="-"/>
            </a:pPr>
            <a:endParaRPr lang="en-US" baseline="0" dirty="0" smtClean="0"/>
          </a:p>
          <a:p>
            <a:pPr marL="0" indent="0">
              <a:buFontTx/>
              <a:buNone/>
            </a:pPr>
            <a:r>
              <a:rPr lang="en-US" baseline="0" dirty="0" smtClean="0"/>
              <a:t>Nationally, the VITA and AARP Tax-Aide programs are roughly about the same size in terms of number of volunteers, people served, and number of local sites.  The same is true for New Jersey.</a:t>
            </a:r>
            <a:endParaRPr lang="en-US" dirty="0"/>
          </a:p>
        </p:txBody>
      </p:sp>
      <p:sp>
        <p:nvSpPr>
          <p:cNvPr id="4" name="Slide Number Placeholder 3"/>
          <p:cNvSpPr>
            <a:spLocks noGrp="1"/>
          </p:cNvSpPr>
          <p:nvPr>
            <p:ph type="sldNum" sz="quarter" idx="10"/>
          </p:nvPr>
        </p:nvSpPr>
        <p:spPr/>
        <p:txBody>
          <a:bodyPr/>
          <a:lstStyle/>
          <a:p>
            <a:fld id="{2487E74C-5540-4397-8CF8-E4ADB1B8F300}" type="slidenum">
              <a:rPr lang="en-US" smtClean="0"/>
              <a:t>10</a:t>
            </a:fld>
            <a:endParaRPr lang="en-US"/>
          </a:p>
        </p:txBody>
      </p:sp>
    </p:spTree>
    <p:extLst>
      <p:ext uri="{BB962C8B-B14F-4D97-AF65-F5344CB8AC3E}">
        <p14:creationId xmlns:p14="http://schemas.microsoft.com/office/powerpoint/2010/main" val="1622048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now going to talk about the IRS Volunteer Agreement / Standards of Conduct for the VITA/TCE programs.</a:t>
            </a:r>
          </a:p>
          <a:p>
            <a:endParaRPr lang="en-US" dirty="0" smtClean="0"/>
          </a:p>
          <a:p>
            <a:r>
              <a:rPr lang="en-US" dirty="0" smtClean="0"/>
              <a:t>We’ll be talking about the Tax Year 2010 version of this form.  It may change for Tax Year 2011.</a:t>
            </a:r>
          </a:p>
          <a:p>
            <a:endParaRPr lang="en-US" dirty="0" smtClean="0"/>
          </a:p>
          <a:p>
            <a:r>
              <a:rPr lang="en-US" dirty="0" smtClean="0"/>
              <a:t>It is a simple one-page form with two main sections:</a:t>
            </a:r>
          </a:p>
          <a:p>
            <a:pPr marL="171450" indent="-171450">
              <a:buFontTx/>
              <a:buChar char="-"/>
            </a:pPr>
            <a:r>
              <a:rPr lang="en-US" dirty="0" smtClean="0"/>
              <a:t>Standards of Conduct, and</a:t>
            </a:r>
          </a:p>
          <a:p>
            <a:pPr marL="171450" indent="-171450">
              <a:buFontTx/>
              <a:buChar char="-"/>
            </a:pPr>
            <a:r>
              <a:rPr lang="en-US" dirty="0" smtClean="0"/>
              <a:t>Certification Test results</a:t>
            </a:r>
          </a:p>
          <a:p>
            <a:pPr marL="171450" indent="-171450">
              <a:buFontTx/>
              <a:buChar char="-"/>
            </a:pPr>
            <a:endParaRPr lang="en-US" dirty="0" smtClean="0"/>
          </a:p>
          <a:p>
            <a:pPr marL="0" indent="0">
              <a:buFontTx/>
              <a:buNone/>
            </a:pPr>
            <a:r>
              <a:rPr lang="en-US" dirty="0" smtClean="0"/>
              <a:t>It is too small to read on this slide, but is available online from the IRS</a:t>
            </a:r>
            <a:r>
              <a:rPr lang="en-US" baseline="0" dirty="0" smtClean="0"/>
              <a:t> website.</a:t>
            </a:r>
            <a:endParaRPr lang="en-US" dirty="0"/>
          </a:p>
        </p:txBody>
      </p:sp>
      <p:sp>
        <p:nvSpPr>
          <p:cNvPr id="4" name="Slide Number Placeholder 3"/>
          <p:cNvSpPr>
            <a:spLocks noGrp="1"/>
          </p:cNvSpPr>
          <p:nvPr>
            <p:ph type="sldNum" sz="quarter" idx="10"/>
          </p:nvPr>
        </p:nvSpPr>
        <p:spPr/>
        <p:txBody>
          <a:bodyPr/>
          <a:lstStyle/>
          <a:p>
            <a:fld id="{2487E74C-5540-4397-8CF8-E4ADB1B8F300}" type="slidenum">
              <a:rPr lang="en-US" smtClean="0"/>
              <a:t>11</a:t>
            </a:fld>
            <a:endParaRPr lang="en-US"/>
          </a:p>
        </p:txBody>
      </p:sp>
    </p:spTree>
    <p:extLst>
      <p:ext uri="{BB962C8B-B14F-4D97-AF65-F5344CB8AC3E}">
        <p14:creationId xmlns:p14="http://schemas.microsoft.com/office/powerpoint/2010/main" val="3181332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maintain the</a:t>
            </a:r>
            <a:r>
              <a:rPr lang="en-US" baseline="0" dirty="0" smtClean="0"/>
              <a:t> integrity of the free tax preparation programs and promote a high level of trust and confidence from taxpayers who use the program, there are a set of Standards of Conduct which, you, the volunteer must agree to adhere to.  To work at a site, you must sign the Volunteer Agreement form.  Your signature on the form indicates your agreement to live by these Standards of Conduct.</a:t>
            </a:r>
          </a:p>
          <a:p>
            <a:endParaRPr lang="en-US" baseline="0" dirty="0" smtClean="0"/>
          </a:p>
          <a:p>
            <a:pPr marL="171450" indent="-171450">
              <a:buFontTx/>
              <a:buChar char="-"/>
            </a:pPr>
            <a:r>
              <a:rPr lang="en-US" baseline="0" dirty="0" smtClean="0"/>
              <a:t>(read) Think about how you would want to be treated if you were on the other side of the table.  People often come in feeling worried, resentful, uncertain, nervous or plain scared - Your demeanor and behavior will make a world of difference in your ability to put them at ease and establish effective communication.</a:t>
            </a:r>
          </a:p>
          <a:p>
            <a:pPr marL="171450" indent="-171450">
              <a:buFontTx/>
              <a:buChar char="-"/>
            </a:pPr>
            <a:r>
              <a:rPr lang="en-US" baseline="0" dirty="0" smtClean="0"/>
              <a:t>(read) You will have access to a lots of sensitive information.  Remember that conversations can be overheard, papers and computers can be lost or stolen, and so on.  Again, think about how you would want your confidential information handled if you were on the other side of the table.</a:t>
            </a:r>
          </a:p>
          <a:p>
            <a:pPr marL="171450" indent="-171450">
              <a:buFontTx/>
              <a:buChar char="-"/>
            </a:pPr>
            <a:r>
              <a:rPr lang="en-US" baseline="0" dirty="0" smtClean="0"/>
              <a:t>(read) Your feelings about the taxpayer or their situation should not affect the return.  Do not bend the rules for anyone – even really friendly people with really sad stories.  Within the bounds of the tax law, you can and should try to find the best result for the taxpayer, but you should never prepare a return which you are not comfortable will withstand scrutiny by the your Quality Reviewer, your Site Coordinator, or a strict IRS Auditor.  If there is ever any question, you should always consult your reference materials and do not hesitate to ask for help.</a:t>
            </a:r>
          </a:p>
          <a:p>
            <a:pPr marL="171450" indent="-171450">
              <a:buFontTx/>
              <a:buChar char="-"/>
            </a:pPr>
            <a:r>
              <a:rPr lang="en-US" baseline="0" dirty="0" smtClean="0"/>
              <a:t>(read) You are only allowed to prepare returns which include areas for which you have been trained and for which you have passed the relevant level of the IRS certification test.  For example, if you haven’t passed the Advanced level on the IRS certification test, then you cannot prepare returns which involve topics which are only included in the advanced level, such as itemized deductions.</a:t>
            </a:r>
          </a:p>
          <a:p>
            <a:pPr marL="171450" indent="-171450">
              <a:buFontTx/>
              <a:buChar char="-"/>
            </a:pPr>
            <a:r>
              <a:rPr lang="en-US" baseline="0" dirty="0" smtClean="0"/>
              <a:t>(read) Funding and availability of equipment is always limited.  Not being wasteful or irresponsible will allow the program to serve more needy people.</a:t>
            </a:r>
            <a:endParaRPr lang="en-US" dirty="0"/>
          </a:p>
        </p:txBody>
      </p:sp>
      <p:sp>
        <p:nvSpPr>
          <p:cNvPr id="4" name="Slide Number Placeholder 3"/>
          <p:cNvSpPr>
            <a:spLocks noGrp="1"/>
          </p:cNvSpPr>
          <p:nvPr>
            <p:ph type="sldNum" sz="quarter" idx="10"/>
          </p:nvPr>
        </p:nvSpPr>
        <p:spPr/>
        <p:txBody>
          <a:bodyPr/>
          <a:lstStyle/>
          <a:p>
            <a:fld id="{2487E74C-5540-4397-8CF8-E4ADB1B8F300}" type="slidenum">
              <a:rPr lang="en-US" smtClean="0"/>
              <a:t>12</a:t>
            </a:fld>
            <a:endParaRPr lang="en-US"/>
          </a:p>
        </p:txBody>
      </p:sp>
    </p:spTree>
    <p:extLst>
      <p:ext uri="{BB962C8B-B14F-4D97-AF65-F5344CB8AC3E}">
        <p14:creationId xmlns:p14="http://schemas.microsoft.com/office/powerpoint/2010/main" val="931737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(read) Participation in the program with</a:t>
            </a:r>
            <a:r>
              <a:rPr lang="en-US" baseline="0" dirty="0" smtClean="0"/>
              <a:t> the intent of growing your real estate business or your husband’s house painting business is not allowed.  Also, taxpayers will often ask for references to accountants or to other service providers – You must politely decline to provide such recommendations.</a:t>
            </a:r>
          </a:p>
          <a:p>
            <a:pPr marL="171450" indent="-171450">
              <a:buFontTx/>
              <a:buChar char="-"/>
            </a:pPr>
            <a:r>
              <a:rPr lang="en-US" baseline="0" dirty="0" smtClean="0"/>
              <a:t>(read) Taxpayers often cannot believe that the service is free or they are so appreciative that they want to pay you something.  You are absolutely not allowed to accept any form of compensation or payment from the taxpayer.  They can make a cash donation to the site or they can put out a tray of cookies for everyone, but they cannot give anything to you individually.</a:t>
            </a:r>
          </a:p>
          <a:p>
            <a:pPr marL="171450" indent="-171450">
              <a:buFontTx/>
              <a:buChar char="-"/>
            </a:pPr>
            <a:r>
              <a:rPr lang="en-US" baseline="0" dirty="0" smtClean="0"/>
              <a:t>(read) The IRS has established certain processes which much be followed.  We will talk more about these in other presentations.</a:t>
            </a:r>
            <a:endParaRPr lang="en-US" dirty="0"/>
          </a:p>
        </p:txBody>
      </p:sp>
      <p:sp>
        <p:nvSpPr>
          <p:cNvPr id="4" name="Slide Number Placeholder 3"/>
          <p:cNvSpPr>
            <a:spLocks noGrp="1"/>
          </p:cNvSpPr>
          <p:nvPr>
            <p:ph type="sldNum" sz="quarter" idx="10"/>
          </p:nvPr>
        </p:nvSpPr>
        <p:spPr/>
        <p:txBody>
          <a:bodyPr/>
          <a:lstStyle/>
          <a:p>
            <a:fld id="{2487E74C-5540-4397-8CF8-E4ADB1B8F300}" type="slidenum">
              <a:rPr lang="en-US" smtClean="0"/>
              <a:t>13</a:t>
            </a:fld>
            <a:endParaRPr lang="en-US"/>
          </a:p>
        </p:txBody>
      </p:sp>
    </p:spTree>
    <p:extLst>
      <p:ext uri="{BB962C8B-B14F-4D97-AF65-F5344CB8AC3E}">
        <p14:creationId xmlns:p14="http://schemas.microsoft.com/office/powerpoint/2010/main" val="718150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couple of other points:</a:t>
            </a:r>
          </a:p>
          <a:p>
            <a:endParaRPr lang="en-US" dirty="0" smtClean="0"/>
          </a:p>
          <a:p>
            <a:r>
              <a:rPr lang="en-US" dirty="0" smtClean="0"/>
              <a:t>What happens if the</a:t>
            </a:r>
            <a:r>
              <a:rPr lang="en-US" baseline="0" dirty="0" smtClean="0"/>
              <a:t> IRS requires extra payments from the taxpayer – are you liable as the return preparer?  As long as you follow the standards of conduct in the Volunteers Agreements, the answer is no.  The primary issues are that you not prepare returns for which you have not been trained and certified and that any errors not be the result of intentionally preparing an inaccurate return.</a:t>
            </a:r>
          </a:p>
          <a:p>
            <a:endParaRPr lang="en-US" baseline="0" dirty="0" smtClean="0"/>
          </a:p>
          <a:p>
            <a:r>
              <a:rPr lang="en-US" baseline="0" dirty="0" smtClean="0"/>
              <a:t>In addition to liability, there may be other kinds of insurance provided by your organization. Talk to your organization if you have particular concerns.</a:t>
            </a:r>
            <a:endParaRPr lang="en-US" dirty="0"/>
          </a:p>
        </p:txBody>
      </p:sp>
      <p:sp>
        <p:nvSpPr>
          <p:cNvPr id="4" name="Slide Number Placeholder 3"/>
          <p:cNvSpPr>
            <a:spLocks noGrp="1"/>
          </p:cNvSpPr>
          <p:nvPr>
            <p:ph type="sldNum" sz="quarter" idx="10"/>
          </p:nvPr>
        </p:nvSpPr>
        <p:spPr/>
        <p:txBody>
          <a:bodyPr/>
          <a:lstStyle/>
          <a:p>
            <a:fld id="{2487E74C-5540-4397-8CF8-E4ADB1B8F300}" type="slidenum">
              <a:rPr lang="en-US" smtClean="0"/>
              <a:t>14</a:t>
            </a:fld>
            <a:endParaRPr lang="en-US"/>
          </a:p>
        </p:txBody>
      </p:sp>
    </p:spTree>
    <p:extLst>
      <p:ext uri="{BB962C8B-B14F-4D97-AF65-F5344CB8AC3E}">
        <p14:creationId xmlns:p14="http://schemas.microsoft.com/office/powerpoint/2010/main" val="435199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talk a little about the tax preparation process.</a:t>
            </a:r>
          </a:p>
          <a:p>
            <a:endParaRPr lang="en-US" dirty="0" smtClean="0"/>
          </a:p>
          <a:p>
            <a:r>
              <a:rPr lang="en-US" dirty="0" smtClean="0"/>
              <a:t>If</a:t>
            </a:r>
            <a:r>
              <a:rPr lang="en-US" baseline="0" dirty="0" smtClean="0"/>
              <a:t> you are involved in preparing returns, you will work at one or more sites.  There are hundreds of sites around New Jersey operating on different days of the week and different hours of the day or evening.  You should work with your organization to figure out which sites are most convenient and best fit your schedule.  Taxpayers bring their paperwork to the sites where you work with them directly to prepare their tax returns.  Typically we are able to able to prepare their complete return in one visit.</a:t>
            </a:r>
          </a:p>
          <a:p>
            <a:endParaRPr lang="en-US" baseline="0" dirty="0" smtClean="0"/>
          </a:p>
          <a:p>
            <a:r>
              <a:rPr lang="en-US" baseline="0" dirty="0" smtClean="0"/>
              <a:t>Even if you complete all the training and pass all the tests, it good to know that there will be seasoned volunteers at your site to help you learn the ropes and to help you apply and build your skills.  Like many things, it is good to be able to observe experienced preparers and to have coaches and mentors available as you begin to apply what you have leaned.  Every site and organization is used to helping and encouraging new volunteers along every year.  Because it is a big investment on your part and on the part of your organization to get you trained, there is an expectation that you will be able to commit to a minimum amount of time at sites preparing returns during the tax season (late Jan / early Feb to mid April)</a:t>
            </a:r>
          </a:p>
          <a:p>
            <a:endParaRPr lang="en-US" baseline="0" dirty="0" smtClean="0"/>
          </a:p>
          <a:p>
            <a:r>
              <a:rPr lang="en-US" baseline="0" dirty="0" smtClean="0"/>
              <a:t>A large part of your training will involve learning to use a professional tax preparation program called </a:t>
            </a:r>
            <a:r>
              <a:rPr lang="en-US" baseline="0" dirty="0" err="1" smtClean="0"/>
              <a:t>TaxWise</a:t>
            </a:r>
            <a:r>
              <a:rPr lang="en-US" baseline="0" dirty="0" smtClean="0"/>
              <a:t> which the IRS provides at no cost to the free tax preparation programs.  There is no charge to you for using this software.  The IRS and most organizations will even supply computers if you don’t have your own laptop to use.  Even if you have experience with other tax preparation software (e.g. TurboTax for your personal return), you must, however, use </a:t>
            </a:r>
            <a:r>
              <a:rPr lang="en-US" baseline="0" dirty="0" err="1" smtClean="0"/>
              <a:t>TaxWise</a:t>
            </a:r>
            <a:r>
              <a:rPr lang="en-US" baseline="0" dirty="0" smtClean="0"/>
              <a:t> for all returns prepared under the auspices of the free tax preparation programs.  You can also use the software to prepare and e-file your own return as long as you follow all the standard processes.</a:t>
            </a:r>
            <a:endParaRPr lang="en-US" dirty="0"/>
          </a:p>
        </p:txBody>
      </p:sp>
      <p:sp>
        <p:nvSpPr>
          <p:cNvPr id="4" name="Slide Number Placeholder 3"/>
          <p:cNvSpPr>
            <a:spLocks noGrp="1"/>
          </p:cNvSpPr>
          <p:nvPr>
            <p:ph type="sldNum" sz="quarter" idx="10"/>
          </p:nvPr>
        </p:nvSpPr>
        <p:spPr/>
        <p:txBody>
          <a:bodyPr/>
          <a:lstStyle/>
          <a:p>
            <a:fld id="{2487E74C-5540-4397-8CF8-E4ADB1B8F300}" type="slidenum">
              <a:rPr lang="en-US" smtClean="0"/>
              <a:t>15</a:t>
            </a:fld>
            <a:endParaRPr lang="en-US"/>
          </a:p>
        </p:txBody>
      </p:sp>
    </p:spTree>
    <p:extLst>
      <p:ext uri="{BB962C8B-B14F-4D97-AF65-F5344CB8AC3E}">
        <p14:creationId xmlns:p14="http://schemas.microsoft.com/office/powerpoint/2010/main" val="3931317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how do things actually work at a site?</a:t>
            </a:r>
          </a:p>
          <a:p>
            <a:endParaRPr lang="en-US" baseline="0" dirty="0" smtClean="0"/>
          </a:p>
          <a:p>
            <a:r>
              <a:rPr lang="en-US" baseline="0" dirty="0" smtClean="0"/>
              <a:t>You work directly with the taxpayer to obtain the necessary information to complete the return.  The IRS has developed forms, procedures, and interview techniques which provide structure and consistency for this process.  These have been refined over many years and are covered in detail as part of your training.  You are also provided with free copies of various paper and online reference materials which will help you to prepare an accurate return.  Your training will also teach you how to use these materials and give you lots of opportunity to practice.  Remember – The tax law and the </a:t>
            </a:r>
            <a:r>
              <a:rPr lang="en-US" baseline="0" dirty="0" err="1" smtClean="0"/>
              <a:t>TaxWise</a:t>
            </a:r>
            <a:r>
              <a:rPr lang="en-US" baseline="0" dirty="0" smtClean="0"/>
              <a:t> software are way too complicated for anyone to be able to remember everything – even the most experienced preparers will need to consult their materials on a regular basis.  Especially when you’re new, but even after many years, there will still be things which you are not sure about – it is perfectly ok (and the taxpayer will appreciate it) if you use your reference materials to look up the answer.  When all else fails, ask for help – someone at your site will either know the answer or know how to find it.</a:t>
            </a:r>
          </a:p>
          <a:p>
            <a:endParaRPr lang="en-US" baseline="0" dirty="0" smtClean="0"/>
          </a:p>
          <a:p>
            <a:r>
              <a:rPr lang="en-US" baseline="0" dirty="0" smtClean="0"/>
              <a:t>There are, however, limits on what you are required or are allowed to do.  If you haven’t been trained and certified in an aspect of the taxpayer situation, you must refer them back to the site coordinator so they can either re-assign the return to a preparer who is trained and certified in that aspect of tax law.  There are also topics which are outside the scope of the free volunteer programs entirely (such as rental income, returns for other states, complicated stock transactions, and so forth).  Your site coordinator will refer these taxpayers to a regular paid tax preparer.</a:t>
            </a:r>
          </a:p>
          <a:p>
            <a:endParaRPr lang="en-US" baseline="0" dirty="0" smtClean="0"/>
          </a:p>
          <a:p>
            <a:r>
              <a:rPr lang="en-US" baseline="0" dirty="0" smtClean="0"/>
              <a:t>An important part of the process deserves special mention – All returns must be reviewed by a second certified preparer for accuracy.  This is good for the taxpayer and good for you.  Even with the best software it is possible to make simple data entry mistakes or miss checking a box which can have dramatic impact on the tax liability.  Just like proof-reading a document you have written, a second set of eyes will often catch things that you would miss.  The discussion you have with the reviewer is a great way for you to learn new aspects of the software, learn new ways to use your reference materials, or to refine and correct you understanding of tax law issues.</a:t>
            </a:r>
            <a:endParaRPr lang="en-US" dirty="0"/>
          </a:p>
        </p:txBody>
      </p:sp>
      <p:sp>
        <p:nvSpPr>
          <p:cNvPr id="4" name="Slide Number Placeholder 3"/>
          <p:cNvSpPr>
            <a:spLocks noGrp="1"/>
          </p:cNvSpPr>
          <p:nvPr>
            <p:ph type="sldNum" sz="quarter" idx="10"/>
          </p:nvPr>
        </p:nvSpPr>
        <p:spPr/>
        <p:txBody>
          <a:bodyPr/>
          <a:lstStyle/>
          <a:p>
            <a:fld id="{2487E74C-5540-4397-8CF8-E4ADB1B8F300}" type="slidenum">
              <a:rPr lang="en-US" smtClean="0"/>
              <a:t>16</a:t>
            </a:fld>
            <a:endParaRPr lang="en-US"/>
          </a:p>
        </p:txBody>
      </p:sp>
    </p:spTree>
    <p:extLst>
      <p:ext uri="{BB962C8B-B14F-4D97-AF65-F5344CB8AC3E}">
        <p14:creationId xmlns:p14="http://schemas.microsoft.com/office/powerpoint/2010/main" val="3956095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end of the</a:t>
            </a:r>
            <a:r>
              <a:rPr lang="en-US" baseline="0" dirty="0" smtClean="0"/>
              <a:t> day, the returns you prepare are the responsibility of the taxpayer - so explaining the return to them and providing a printed copy for their records is an important part of the process.</a:t>
            </a:r>
          </a:p>
          <a:p>
            <a:endParaRPr lang="en-US" baseline="0" dirty="0" smtClean="0"/>
          </a:p>
          <a:p>
            <a:r>
              <a:rPr lang="en-US" baseline="0" dirty="0" smtClean="0"/>
              <a:t>There is one (or more) individuals at each e-file site who is actually authorized by the IRS to submit e-file returns.  This person is called the ERO (Electronic Return Originator). The returns you prepare are not actually seen by the IRS (and the state) until the ERO for your site sends the e-file version of the return to the IRS.  This typically happens later in the day.</a:t>
            </a:r>
          </a:p>
          <a:p>
            <a:endParaRPr lang="en-US" baseline="0" dirty="0" smtClean="0"/>
          </a:p>
          <a:p>
            <a:r>
              <a:rPr lang="en-US" baseline="0" dirty="0" smtClean="0"/>
              <a:t>You are not involved in handling payments or refunds.  You may prepare the voucher for mailing or the direct deposit forms, but the actual money flows directly to or from the taxpayer.  Most of our taxpayers get refunds and getting these refunds quickly and without hidden fees is a great benefit to them.  By offering free e-filing of returns, we get the return to the IRS in the fastest (and most accurate) way possible; and by encouraging direct deposit we get their refund to them in the fastest (and safest) way possible.</a:t>
            </a:r>
          </a:p>
          <a:p>
            <a:endParaRPr lang="en-US" baseline="0" dirty="0" smtClean="0"/>
          </a:p>
          <a:p>
            <a:r>
              <a:rPr lang="en-US" baseline="0" dirty="0" smtClean="0"/>
              <a:t>There are many other services from governmental or private agencies which depend on information from the tax return.  The refund received from the IRS may also be the largest single payment of any kind the taxpayer receives during the year.  As a result, many organizations who offer other kinds of financial education and assistance to the community will leverage their tax preparation service to provide valuable tie-ins to their other services.</a:t>
            </a:r>
            <a:endParaRPr lang="en-US" dirty="0"/>
          </a:p>
        </p:txBody>
      </p:sp>
      <p:sp>
        <p:nvSpPr>
          <p:cNvPr id="4" name="Slide Number Placeholder 3"/>
          <p:cNvSpPr>
            <a:spLocks noGrp="1"/>
          </p:cNvSpPr>
          <p:nvPr>
            <p:ph type="sldNum" sz="quarter" idx="10"/>
          </p:nvPr>
        </p:nvSpPr>
        <p:spPr/>
        <p:txBody>
          <a:bodyPr/>
          <a:lstStyle/>
          <a:p>
            <a:fld id="{2487E74C-5540-4397-8CF8-E4ADB1B8F300}" type="slidenum">
              <a:rPr lang="en-US" smtClean="0"/>
              <a:t>17</a:t>
            </a:fld>
            <a:endParaRPr lang="en-US"/>
          </a:p>
        </p:txBody>
      </p:sp>
    </p:spTree>
    <p:extLst>
      <p:ext uri="{BB962C8B-B14F-4D97-AF65-F5344CB8AC3E}">
        <p14:creationId xmlns:p14="http://schemas.microsoft.com/office/powerpoint/2010/main" val="3209383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about training for new volunteers.</a:t>
            </a:r>
            <a:r>
              <a:rPr lang="en-US" baseline="0" dirty="0" smtClean="0"/>
              <a:t>  First of all – All training is absolutely free!</a:t>
            </a:r>
          </a:p>
          <a:p>
            <a:endParaRPr lang="en-US" baseline="0" dirty="0" smtClean="0"/>
          </a:p>
          <a:p>
            <a:r>
              <a:rPr lang="en-US" baseline="0" dirty="0" smtClean="0"/>
              <a:t>The first training step for all new volunteers is to understand the mission, standards of conduct, and the return process for the free tax preparation programs – That’s what this presentation is all about.  Your organization or the sites you work at may have additional training requirements, please check with them.</a:t>
            </a:r>
          </a:p>
          <a:p>
            <a:endParaRPr lang="en-US" baseline="0" dirty="0" smtClean="0"/>
          </a:p>
          <a:p>
            <a:r>
              <a:rPr lang="en-US" baseline="0" dirty="0" smtClean="0"/>
              <a:t>Most volunteers end up being preparers – we’ll talk more about training for preparers in a minute.</a:t>
            </a:r>
          </a:p>
          <a:p>
            <a:endParaRPr lang="en-US" baseline="0" dirty="0" smtClean="0"/>
          </a:p>
          <a:p>
            <a:r>
              <a:rPr lang="en-US" baseline="0" dirty="0" smtClean="0"/>
              <a:t>In addition to preparers, there are many other activities available to volunteers – greeters, technical support, communications, and marketing to name a few.  Training for these roles will not be covered as part of this presentation – talk to your organization for details.</a:t>
            </a:r>
          </a:p>
          <a:p>
            <a:endParaRPr lang="en-US" baseline="0" dirty="0" smtClean="0"/>
          </a:p>
          <a:p>
            <a:r>
              <a:rPr lang="en-US" baseline="0" dirty="0" smtClean="0"/>
              <a:t>Even for preparers there are specialized roles such the ERO role we discussed earlier which also are beyond the scope of this presentation.</a:t>
            </a:r>
            <a:endParaRPr lang="en-US" dirty="0" smtClean="0"/>
          </a:p>
        </p:txBody>
      </p:sp>
      <p:sp>
        <p:nvSpPr>
          <p:cNvPr id="4" name="Slide Number Placeholder 3"/>
          <p:cNvSpPr>
            <a:spLocks noGrp="1"/>
          </p:cNvSpPr>
          <p:nvPr>
            <p:ph type="sldNum" sz="quarter" idx="10"/>
          </p:nvPr>
        </p:nvSpPr>
        <p:spPr/>
        <p:txBody>
          <a:bodyPr/>
          <a:lstStyle/>
          <a:p>
            <a:fld id="{2487E74C-5540-4397-8CF8-E4ADB1B8F300}" type="slidenum">
              <a:rPr lang="en-US" smtClean="0"/>
              <a:t>18</a:t>
            </a:fld>
            <a:endParaRPr lang="en-US"/>
          </a:p>
        </p:txBody>
      </p:sp>
    </p:spTree>
    <p:extLst>
      <p:ext uri="{BB962C8B-B14F-4D97-AF65-F5344CB8AC3E}">
        <p14:creationId xmlns:p14="http://schemas.microsoft.com/office/powerpoint/2010/main" val="619189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first year as a volunteer preparer is a special challenge.  You will need to learn all the ins and outs of federal and state tax law and build a level of comfort with the tax preparation software we use that allows you to pass the same certification test that returning volunteers must pass each year.  This is a big hill to climb, but training for new volunteers is comprehensive and has been refined and improved over many years.  Every year there are thousands of people just like you who go through the process successfully.</a:t>
            </a:r>
          </a:p>
          <a:p>
            <a:endParaRPr lang="en-US" baseline="0" dirty="0" smtClean="0"/>
          </a:p>
          <a:p>
            <a:r>
              <a:rPr lang="en-US" dirty="0" smtClean="0"/>
              <a:t>One</a:t>
            </a:r>
            <a:r>
              <a:rPr lang="en-US" baseline="0" dirty="0" smtClean="0"/>
              <a:t> way to think about your training as a NEW preparer is that you want to get caught up with all the tax law and software knowledge and skills of the returning preparers by sometime in December so that you and they can both focus on just What’s New in January before the tax season begins in earnest.  To facilitate this and to allow new preparers to start early our new volunteer training is based on prior year (Tax Year 2010) tax law and software. </a:t>
            </a:r>
            <a:r>
              <a:rPr lang="en-US" baseline="0" dirty="0" smtClean="0"/>
              <a:t>This has the added benefit of allowing new preparers to work with existing publications and stable, complete software including not just federal, but New Jersey modules.</a:t>
            </a:r>
          </a:p>
          <a:p>
            <a:endParaRPr lang="en-US" baseline="0" dirty="0" smtClean="0"/>
          </a:p>
          <a:p>
            <a:r>
              <a:rPr lang="en-US" baseline="0" dirty="0" smtClean="0"/>
              <a:t>There are three major steps in new preparer training:</a:t>
            </a:r>
          </a:p>
          <a:p>
            <a:pPr marL="171450" indent="-171450">
              <a:buFontTx/>
              <a:buChar char="-"/>
            </a:pPr>
            <a:r>
              <a:rPr lang="en-US" baseline="0" dirty="0" smtClean="0"/>
              <a:t>Familiarization – Getting comfortable with the software without having to deal with messy tax law issues</a:t>
            </a:r>
          </a:p>
          <a:p>
            <a:pPr marL="171450" indent="-171450">
              <a:buFontTx/>
              <a:buChar char="-"/>
            </a:pPr>
            <a:r>
              <a:rPr lang="en-US" baseline="0" dirty="0" smtClean="0"/>
              <a:t>Tax Law – Learning the relevant federal and state tax law</a:t>
            </a:r>
          </a:p>
          <a:p>
            <a:pPr marL="171450" indent="-171450">
              <a:buFontTx/>
              <a:buChar char="-"/>
            </a:pPr>
            <a:r>
              <a:rPr lang="en-US" baseline="0" dirty="0" smtClean="0"/>
              <a:t>Proficiency – Combining knowledge of tax law and software skills to prepare accurate returns</a:t>
            </a:r>
          </a:p>
          <a:p>
            <a:pPr marL="0" indent="0">
              <a:buFontTx/>
              <a:buNone/>
            </a:pPr>
            <a:endParaRPr lang="en-US" baseline="0" dirty="0" smtClean="0"/>
          </a:p>
          <a:p>
            <a:pPr marL="0" indent="0">
              <a:buFontTx/>
              <a:buNone/>
            </a:pPr>
            <a:r>
              <a:rPr lang="en-US" baseline="0" dirty="0" smtClean="0"/>
              <a:t>The IRS recognizes several levels of certification: Basic, Intermediate, and Advanced.  There are other specialized levels such as Military or International which are recognized by the IRS, but which are not part of our new preparer training.  Depending on your organization or site, you may be required to achieve a minimum level of certification.</a:t>
            </a:r>
          </a:p>
          <a:p>
            <a:pPr marL="0" indent="0">
              <a:buFontTx/>
              <a:buNone/>
            </a:pPr>
            <a:endParaRPr lang="en-US" baseline="0" dirty="0" smtClean="0"/>
          </a:p>
          <a:p>
            <a:pPr marL="0" indent="0">
              <a:buFontTx/>
              <a:buNone/>
            </a:pPr>
            <a:r>
              <a:rPr lang="en-US" baseline="0" dirty="0" smtClean="0"/>
              <a:t>The materials on this site are intended to supplement the standard IRS training materials with narrated presentations (such as this one), activity checklists, reference guides, screencasts showing actual </a:t>
            </a:r>
            <a:r>
              <a:rPr lang="en-US" baseline="0" dirty="0" err="1" smtClean="0"/>
              <a:t>TaxWise</a:t>
            </a:r>
            <a:r>
              <a:rPr lang="en-US" baseline="0" dirty="0" smtClean="0"/>
              <a:t> preparation activities, and live webinars. The intent is that you can learn the tax law and </a:t>
            </a:r>
            <a:r>
              <a:rPr lang="en-US" baseline="0" dirty="0" err="1" smtClean="0"/>
              <a:t>TaxWise</a:t>
            </a:r>
            <a:r>
              <a:rPr lang="en-US" baseline="0" dirty="0" smtClean="0"/>
              <a:t> skills necessary to confidently prepare the kinds of returns you will see at the free tax preparation sites.  This is a non-trivial amount of work – you should expect to spend at least 40 hours between now and December.</a:t>
            </a:r>
          </a:p>
          <a:p>
            <a:pPr marL="0" indent="0">
              <a:buFontTx/>
              <a:buNone/>
            </a:pPr>
            <a:endParaRPr lang="en-US" baseline="0" dirty="0" smtClean="0"/>
          </a:p>
          <a:p>
            <a:pPr marL="0" indent="0">
              <a:buFontTx/>
              <a:buNone/>
            </a:pPr>
            <a:r>
              <a:rPr lang="en-US" baseline="0" dirty="0" smtClean="0"/>
              <a:t>Many organizations have a program where new preparers are assigned experienced preparers as coaches to provide personalized assistance for new preparers. Your organization may also offer instructor led classes, workshops, and review sessions based on the above. </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2487E74C-5540-4397-8CF8-E4ADB1B8F300}" type="slidenum">
              <a:rPr lang="en-US" smtClean="0"/>
              <a:t>19</a:t>
            </a:fld>
            <a:endParaRPr lang="en-US"/>
          </a:p>
        </p:txBody>
      </p:sp>
    </p:spTree>
    <p:extLst>
      <p:ext uri="{BB962C8B-B14F-4D97-AF65-F5344CB8AC3E}">
        <p14:creationId xmlns:p14="http://schemas.microsoft.com/office/powerpoint/2010/main" val="2014741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029">
              <a:defRPr sz="2000">
                <a:solidFill>
                  <a:schemeClr val="tx1"/>
                </a:solidFill>
                <a:latin typeface="Tahoma" pitchFamily="34" charset="0"/>
              </a:defRPr>
            </a:lvl1pPr>
            <a:lvl2pPr marL="729577" indent="-280607" defTabSz="887029">
              <a:defRPr sz="2000">
                <a:solidFill>
                  <a:schemeClr val="tx1"/>
                </a:solidFill>
                <a:latin typeface="Tahoma" pitchFamily="34" charset="0"/>
              </a:defRPr>
            </a:lvl2pPr>
            <a:lvl3pPr marL="1122426" indent="-224485" defTabSz="887029">
              <a:defRPr sz="2000">
                <a:solidFill>
                  <a:schemeClr val="tx1"/>
                </a:solidFill>
                <a:latin typeface="Tahoma" pitchFamily="34" charset="0"/>
              </a:defRPr>
            </a:lvl3pPr>
            <a:lvl4pPr marL="1571396" indent="-224485" defTabSz="887029">
              <a:defRPr sz="2000">
                <a:solidFill>
                  <a:schemeClr val="tx1"/>
                </a:solidFill>
                <a:latin typeface="Tahoma" pitchFamily="34" charset="0"/>
              </a:defRPr>
            </a:lvl4pPr>
            <a:lvl5pPr marL="2020367" indent="-224485" defTabSz="887029">
              <a:defRPr sz="2000">
                <a:solidFill>
                  <a:schemeClr val="tx1"/>
                </a:solidFill>
                <a:latin typeface="Tahoma" pitchFamily="34" charset="0"/>
              </a:defRPr>
            </a:lvl5pPr>
            <a:lvl6pPr marL="2469337" indent="-224485" defTabSz="887029" eaLnBrk="0" fontAlgn="base" hangingPunct="0">
              <a:spcBef>
                <a:spcPct val="0"/>
              </a:spcBef>
              <a:spcAft>
                <a:spcPct val="0"/>
              </a:spcAft>
              <a:defRPr sz="2000">
                <a:solidFill>
                  <a:schemeClr val="tx1"/>
                </a:solidFill>
                <a:latin typeface="Tahoma" pitchFamily="34" charset="0"/>
              </a:defRPr>
            </a:lvl6pPr>
            <a:lvl7pPr marL="2918308" indent="-224485" defTabSz="887029" eaLnBrk="0" fontAlgn="base" hangingPunct="0">
              <a:spcBef>
                <a:spcPct val="0"/>
              </a:spcBef>
              <a:spcAft>
                <a:spcPct val="0"/>
              </a:spcAft>
              <a:defRPr sz="2000">
                <a:solidFill>
                  <a:schemeClr val="tx1"/>
                </a:solidFill>
                <a:latin typeface="Tahoma" pitchFamily="34" charset="0"/>
              </a:defRPr>
            </a:lvl7pPr>
            <a:lvl8pPr marL="3367278" indent="-224485" defTabSz="887029" eaLnBrk="0" fontAlgn="base" hangingPunct="0">
              <a:spcBef>
                <a:spcPct val="0"/>
              </a:spcBef>
              <a:spcAft>
                <a:spcPct val="0"/>
              </a:spcAft>
              <a:defRPr sz="2000">
                <a:solidFill>
                  <a:schemeClr val="tx1"/>
                </a:solidFill>
                <a:latin typeface="Tahoma" pitchFamily="34" charset="0"/>
              </a:defRPr>
            </a:lvl8pPr>
            <a:lvl9pPr marL="3816248" indent="-224485" defTabSz="887029" eaLnBrk="0" fontAlgn="base" hangingPunct="0">
              <a:spcBef>
                <a:spcPct val="0"/>
              </a:spcBef>
              <a:spcAft>
                <a:spcPct val="0"/>
              </a:spcAft>
              <a:defRPr sz="2000">
                <a:solidFill>
                  <a:schemeClr val="tx1"/>
                </a:solidFill>
                <a:latin typeface="Tahoma" pitchFamily="34" charset="0"/>
              </a:defRPr>
            </a:lvl9pPr>
          </a:lstStyle>
          <a:p>
            <a:r>
              <a:rPr lang="en-US" sz="1200">
                <a:latin typeface="Arial" charset="0"/>
                <a:ea typeface="ＭＳ Ｐゴシック" pitchFamily="-65" charset="-128"/>
              </a:rPr>
              <a:t>Notes/Handouts</a:t>
            </a:r>
          </a:p>
        </p:txBody>
      </p:sp>
      <p:sp>
        <p:nvSpPr>
          <p:cNvPr id="37891" name="Date Placeholder 2"/>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029">
              <a:defRPr sz="2000">
                <a:solidFill>
                  <a:schemeClr val="tx1"/>
                </a:solidFill>
                <a:latin typeface="Tahoma" pitchFamily="34" charset="0"/>
              </a:defRPr>
            </a:lvl1pPr>
            <a:lvl2pPr marL="729577" indent="-280607" defTabSz="887029">
              <a:defRPr sz="2000">
                <a:solidFill>
                  <a:schemeClr val="tx1"/>
                </a:solidFill>
                <a:latin typeface="Tahoma" pitchFamily="34" charset="0"/>
              </a:defRPr>
            </a:lvl2pPr>
            <a:lvl3pPr marL="1122426" indent="-224485" defTabSz="887029">
              <a:defRPr sz="2000">
                <a:solidFill>
                  <a:schemeClr val="tx1"/>
                </a:solidFill>
                <a:latin typeface="Tahoma" pitchFamily="34" charset="0"/>
              </a:defRPr>
            </a:lvl3pPr>
            <a:lvl4pPr marL="1571396" indent="-224485" defTabSz="887029">
              <a:defRPr sz="2000">
                <a:solidFill>
                  <a:schemeClr val="tx1"/>
                </a:solidFill>
                <a:latin typeface="Tahoma" pitchFamily="34" charset="0"/>
              </a:defRPr>
            </a:lvl4pPr>
            <a:lvl5pPr marL="2020367" indent="-224485" defTabSz="887029">
              <a:defRPr sz="2000">
                <a:solidFill>
                  <a:schemeClr val="tx1"/>
                </a:solidFill>
                <a:latin typeface="Tahoma" pitchFamily="34" charset="0"/>
              </a:defRPr>
            </a:lvl5pPr>
            <a:lvl6pPr marL="2469337" indent="-224485" defTabSz="887029" eaLnBrk="0" fontAlgn="base" hangingPunct="0">
              <a:spcBef>
                <a:spcPct val="0"/>
              </a:spcBef>
              <a:spcAft>
                <a:spcPct val="0"/>
              </a:spcAft>
              <a:defRPr sz="2000">
                <a:solidFill>
                  <a:schemeClr val="tx1"/>
                </a:solidFill>
                <a:latin typeface="Tahoma" pitchFamily="34" charset="0"/>
              </a:defRPr>
            </a:lvl6pPr>
            <a:lvl7pPr marL="2918308" indent="-224485" defTabSz="887029" eaLnBrk="0" fontAlgn="base" hangingPunct="0">
              <a:spcBef>
                <a:spcPct val="0"/>
              </a:spcBef>
              <a:spcAft>
                <a:spcPct val="0"/>
              </a:spcAft>
              <a:defRPr sz="2000">
                <a:solidFill>
                  <a:schemeClr val="tx1"/>
                </a:solidFill>
                <a:latin typeface="Tahoma" pitchFamily="34" charset="0"/>
              </a:defRPr>
            </a:lvl7pPr>
            <a:lvl8pPr marL="3367278" indent="-224485" defTabSz="887029" eaLnBrk="0" fontAlgn="base" hangingPunct="0">
              <a:spcBef>
                <a:spcPct val="0"/>
              </a:spcBef>
              <a:spcAft>
                <a:spcPct val="0"/>
              </a:spcAft>
              <a:defRPr sz="2000">
                <a:solidFill>
                  <a:schemeClr val="tx1"/>
                </a:solidFill>
                <a:latin typeface="Tahoma" pitchFamily="34" charset="0"/>
              </a:defRPr>
            </a:lvl8pPr>
            <a:lvl9pPr marL="3816248" indent="-224485" defTabSz="887029" eaLnBrk="0" fontAlgn="base" hangingPunct="0">
              <a:spcBef>
                <a:spcPct val="0"/>
              </a:spcBef>
              <a:spcAft>
                <a:spcPct val="0"/>
              </a:spcAft>
              <a:defRPr sz="2000">
                <a:solidFill>
                  <a:schemeClr val="tx1"/>
                </a:solidFill>
                <a:latin typeface="Tahoma" pitchFamily="34" charset="0"/>
              </a:defRPr>
            </a:lvl9pPr>
          </a:lstStyle>
          <a:p>
            <a:fld id="{6C00938D-EDFD-41BA-81A9-6C6C9B1F6B48}" type="datetime1">
              <a:rPr lang="en-US" sz="1200">
                <a:latin typeface="Arial" charset="0"/>
                <a:ea typeface="ＭＳ Ｐゴシック" pitchFamily="-65" charset="-128"/>
              </a:rPr>
              <a:pPr/>
              <a:t>10/10/2011</a:t>
            </a:fld>
            <a:endParaRPr lang="en-US" sz="1200">
              <a:latin typeface="Arial" charset="0"/>
              <a:ea typeface="ＭＳ Ｐゴシック" pitchFamily="-65" charset="-128"/>
            </a:endParaRPr>
          </a:p>
        </p:txBody>
      </p:sp>
      <p:sp>
        <p:nvSpPr>
          <p:cNvPr id="3789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029">
              <a:defRPr sz="2000">
                <a:solidFill>
                  <a:schemeClr val="tx1"/>
                </a:solidFill>
                <a:latin typeface="Tahoma" pitchFamily="34" charset="0"/>
              </a:defRPr>
            </a:lvl1pPr>
            <a:lvl2pPr marL="729577" indent="-280607" defTabSz="887029">
              <a:defRPr sz="2000">
                <a:solidFill>
                  <a:schemeClr val="tx1"/>
                </a:solidFill>
                <a:latin typeface="Tahoma" pitchFamily="34" charset="0"/>
              </a:defRPr>
            </a:lvl2pPr>
            <a:lvl3pPr marL="1122426" indent="-224485" defTabSz="887029">
              <a:defRPr sz="2000">
                <a:solidFill>
                  <a:schemeClr val="tx1"/>
                </a:solidFill>
                <a:latin typeface="Tahoma" pitchFamily="34" charset="0"/>
              </a:defRPr>
            </a:lvl3pPr>
            <a:lvl4pPr marL="1571396" indent="-224485" defTabSz="887029">
              <a:defRPr sz="2000">
                <a:solidFill>
                  <a:schemeClr val="tx1"/>
                </a:solidFill>
                <a:latin typeface="Tahoma" pitchFamily="34" charset="0"/>
              </a:defRPr>
            </a:lvl4pPr>
            <a:lvl5pPr marL="2020367" indent="-224485" defTabSz="887029">
              <a:defRPr sz="2000">
                <a:solidFill>
                  <a:schemeClr val="tx1"/>
                </a:solidFill>
                <a:latin typeface="Tahoma" pitchFamily="34" charset="0"/>
              </a:defRPr>
            </a:lvl5pPr>
            <a:lvl6pPr marL="2469337" indent="-224485" defTabSz="887029" eaLnBrk="0" fontAlgn="base" hangingPunct="0">
              <a:spcBef>
                <a:spcPct val="0"/>
              </a:spcBef>
              <a:spcAft>
                <a:spcPct val="0"/>
              </a:spcAft>
              <a:defRPr sz="2000">
                <a:solidFill>
                  <a:schemeClr val="tx1"/>
                </a:solidFill>
                <a:latin typeface="Tahoma" pitchFamily="34" charset="0"/>
              </a:defRPr>
            </a:lvl6pPr>
            <a:lvl7pPr marL="2918308" indent="-224485" defTabSz="887029" eaLnBrk="0" fontAlgn="base" hangingPunct="0">
              <a:spcBef>
                <a:spcPct val="0"/>
              </a:spcBef>
              <a:spcAft>
                <a:spcPct val="0"/>
              </a:spcAft>
              <a:defRPr sz="2000">
                <a:solidFill>
                  <a:schemeClr val="tx1"/>
                </a:solidFill>
                <a:latin typeface="Tahoma" pitchFamily="34" charset="0"/>
              </a:defRPr>
            </a:lvl7pPr>
            <a:lvl8pPr marL="3367278" indent="-224485" defTabSz="887029" eaLnBrk="0" fontAlgn="base" hangingPunct="0">
              <a:spcBef>
                <a:spcPct val="0"/>
              </a:spcBef>
              <a:spcAft>
                <a:spcPct val="0"/>
              </a:spcAft>
              <a:defRPr sz="2000">
                <a:solidFill>
                  <a:schemeClr val="tx1"/>
                </a:solidFill>
                <a:latin typeface="Tahoma" pitchFamily="34" charset="0"/>
              </a:defRPr>
            </a:lvl8pPr>
            <a:lvl9pPr marL="3816248" indent="-224485" defTabSz="887029" eaLnBrk="0" fontAlgn="base" hangingPunct="0">
              <a:spcBef>
                <a:spcPct val="0"/>
              </a:spcBef>
              <a:spcAft>
                <a:spcPct val="0"/>
              </a:spcAft>
              <a:defRPr sz="2000">
                <a:solidFill>
                  <a:schemeClr val="tx1"/>
                </a:solidFill>
                <a:latin typeface="Tahoma" pitchFamily="34" charset="0"/>
              </a:defRPr>
            </a:lvl9pPr>
          </a:lstStyle>
          <a:p>
            <a:r>
              <a:rPr lang="en-US" sz="1200">
                <a:latin typeface="Arial" charset="0"/>
                <a:ea typeface="ＭＳ Ｐゴシック" pitchFamily="-65" charset="-128"/>
              </a:rPr>
              <a:t>NJ Training TY 2008</a:t>
            </a:r>
          </a:p>
        </p:txBody>
      </p:sp>
      <p:sp>
        <p:nvSpPr>
          <p:cNvPr id="3789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029">
              <a:defRPr sz="2000">
                <a:solidFill>
                  <a:schemeClr val="tx1"/>
                </a:solidFill>
                <a:latin typeface="Tahoma" pitchFamily="34" charset="0"/>
              </a:defRPr>
            </a:lvl1pPr>
            <a:lvl2pPr marL="729577" indent="-280607" defTabSz="887029">
              <a:defRPr sz="2000">
                <a:solidFill>
                  <a:schemeClr val="tx1"/>
                </a:solidFill>
                <a:latin typeface="Tahoma" pitchFamily="34" charset="0"/>
              </a:defRPr>
            </a:lvl2pPr>
            <a:lvl3pPr marL="1122426" indent="-224485" defTabSz="887029">
              <a:defRPr sz="2000">
                <a:solidFill>
                  <a:schemeClr val="tx1"/>
                </a:solidFill>
                <a:latin typeface="Tahoma" pitchFamily="34" charset="0"/>
              </a:defRPr>
            </a:lvl3pPr>
            <a:lvl4pPr marL="1571396" indent="-224485" defTabSz="887029">
              <a:defRPr sz="2000">
                <a:solidFill>
                  <a:schemeClr val="tx1"/>
                </a:solidFill>
                <a:latin typeface="Tahoma" pitchFamily="34" charset="0"/>
              </a:defRPr>
            </a:lvl4pPr>
            <a:lvl5pPr marL="2020367" indent="-224485" defTabSz="887029">
              <a:defRPr sz="2000">
                <a:solidFill>
                  <a:schemeClr val="tx1"/>
                </a:solidFill>
                <a:latin typeface="Tahoma" pitchFamily="34" charset="0"/>
              </a:defRPr>
            </a:lvl5pPr>
            <a:lvl6pPr marL="2469337" indent="-224485" defTabSz="887029" eaLnBrk="0" fontAlgn="base" hangingPunct="0">
              <a:spcBef>
                <a:spcPct val="0"/>
              </a:spcBef>
              <a:spcAft>
                <a:spcPct val="0"/>
              </a:spcAft>
              <a:defRPr sz="2000">
                <a:solidFill>
                  <a:schemeClr val="tx1"/>
                </a:solidFill>
                <a:latin typeface="Tahoma" pitchFamily="34" charset="0"/>
              </a:defRPr>
            </a:lvl6pPr>
            <a:lvl7pPr marL="2918308" indent="-224485" defTabSz="887029" eaLnBrk="0" fontAlgn="base" hangingPunct="0">
              <a:spcBef>
                <a:spcPct val="0"/>
              </a:spcBef>
              <a:spcAft>
                <a:spcPct val="0"/>
              </a:spcAft>
              <a:defRPr sz="2000">
                <a:solidFill>
                  <a:schemeClr val="tx1"/>
                </a:solidFill>
                <a:latin typeface="Tahoma" pitchFamily="34" charset="0"/>
              </a:defRPr>
            </a:lvl7pPr>
            <a:lvl8pPr marL="3367278" indent="-224485" defTabSz="887029" eaLnBrk="0" fontAlgn="base" hangingPunct="0">
              <a:spcBef>
                <a:spcPct val="0"/>
              </a:spcBef>
              <a:spcAft>
                <a:spcPct val="0"/>
              </a:spcAft>
              <a:defRPr sz="2000">
                <a:solidFill>
                  <a:schemeClr val="tx1"/>
                </a:solidFill>
                <a:latin typeface="Tahoma" pitchFamily="34" charset="0"/>
              </a:defRPr>
            </a:lvl8pPr>
            <a:lvl9pPr marL="3816248" indent="-224485" defTabSz="887029" eaLnBrk="0" fontAlgn="base" hangingPunct="0">
              <a:spcBef>
                <a:spcPct val="0"/>
              </a:spcBef>
              <a:spcAft>
                <a:spcPct val="0"/>
              </a:spcAft>
              <a:defRPr sz="2000">
                <a:solidFill>
                  <a:schemeClr val="tx1"/>
                </a:solidFill>
                <a:latin typeface="Tahoma" pitchFamily="34" charset="0"/>
              </a:defRPr>
            </a:lvl9pPr>
          </a:lstStyle>
          <a:p>
            <a:fld id="{A4DBADB2-E52C-42FA-BBD3-6BFD2783BEE8}" type="slidenum">
              <a:rPr lang="en-US" sz="1200">
                <a:latin typeface="Arial" charset="0"/>
                <a:ea typeface="ＭＳ Ｐゴシック" pitchFamily="-65" charset="-128"/>
              </a:rPr>
              <a:pPr/>
              <a:t>2</a:t>
            </a:fld>
            <a:endParaRPr lang="en-US" sz="1200">
              <a:latin typeface="Arial" charset="0"/>
              <a:ea typeface="ＭＳ Ｐゴシック" pitchFamily="-65" charset="-128"/>
            </a:endParaRPr>
          </a:p>
        </p:txBody>
      </p:sp>
      <p:sp>
        <p:nvSpPr>
          <p:cNvPr id="37894" name="Footer Placeholder 5"/>
          <p:cNvSpPr txBox="1">
            <a:spLocks noGrp="1"/>
          </p:cNvSpPr>
          <p:nvPr/>
        </p:nvSpPr>
        <p:spPr bwMode="auto">
          <a:xfrm>
            <a:off x="0" y="8684612"/>
            <a:ext cx="2972007" cy="45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nchor="b"/>
          <a:lstStyle>
            <a:lvl1pPr>
              <a:defRPr sz="2000">
                <a:solidFill>
                  <a:schemeClr val="tx1"/>
                </a:solidFill>
                <a:latin typeface="Tahoma" pitchFamily="34" charset="0"/>
              </a:defRPr>
            </a:lvl1pPr>
            <a:lvl2pPr marL="742950" indent="-285750">
              <a:defRPr sz="2000">
                <a:solidFill>
                  <a:schemeClr val="tx1"/>
                </a:solidFill>
                <a:latin typeface="Tahoma" pitchFamily="34" charset="0"/>
              </a:defRPr>
            </a:lvl2pPr>
            <a:lvl3pPr marL="1143000" indent="-228600">
              <a:defRPr sz="2000">
                <a:solidFill>
                  <a:schemeClr val="tx1"/>
                </a:solidFill>
                <a:latin typeface="Tahoma" pitchFamily="34" charset="0"/>
              </a:defRPr>
            </a:lvl3pPr>
            <a:lvl4pPr marL="1600200" indent="-228600">
              <a:defRPr sz="2000">
                <a:solidFill>
                  <a:schemeClr val="tx1"/>
                </a:solidFill>
                <a:latin typeface="Tahoma" pitchFamily="34" charset="0"/>
              </a:defRPr>
            </a:lvl4pPr>
            <a:lvl5pPr marL="2057400" indent="-22860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r>
              <a:rPr lang="en-US" sz="1200">
                <a:latin typeface="Verdana" pitchFamily="34" charset="0"/>
                <a:cs typeface="Arial" charset="0"/>
              </a:rPr>
              <a:t>01CourseIntro 2008x</a:t>
            </a:r>
          </a:p>
        </p:txBody>
      </p:sp>
      <p:sp>
        <p:nvSpPr>
          <p:cNvPr id="37895" name="Rectangle 7"/>
          <p:cNvSpPr txBox="1">
            <a:spLocks noGrp="1" noChangeArrowheads="1"/>
          </p:cNvSpPr>
          <p:nvPr/>
        </p:nvSpPr>
        <p:spPr bwMode="auto">
          <a:xfrm>
            <a:off x="3884439" y="8684612"/>
            <a:ext cx="2972007" cy="45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nchor="b"/>
          <a:lstStyle>
            <a:lvl1pPr>
              <a:defRPr sz="2000">
                <a:solidFill>
                  <a:schemeClr val="tx1"/>
                </a:solidFill>
                <a:latin typeface="Tahoma" pitchFamily="34" charset="0"/>
              </a:defRPr>
            </a:lvl1pPr>
            <a:lvl2pPr marL="742950" indent="-285750">
              <a:defRPr sz="2000">
                <a:solidFill>
                  <a:schemeClr val="tx1"/>
                </a:solidFill>
                <a:latin typeface="Tahoma" pitchFamily="34" charset="0"/>
              </a:defRPr>
            </a:lvl2pPr>
            <a:lvl3pPr marL="1143000" indent="-228600">
              <a:defRPr sz="2000">
                <a:solidFill>
                  <a:schemeClr val="tx1"/>
                </a:solidFill>
                <a:latin typeface="Tahoma" pitchFamily="34" charset="0"/>
              </a:defRPr>
            </a:lvl3pPr>
            <a:lvl4pPr marL="1600200" indent="-228600">
              <a:defRPr sz="2000">
                <a:solidFill>
                  <a:schemeClr val="tx1"/>
                </a:solidFill>
                <a:latin typeface="Tahoma" pitchFamily="34" charset="0"/>
              </a:defRPr>
            </a:lvl4pPr>
            <a:lvl5pPr marL="2057400" indent="-22860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algn="r"/>
            <a:fld id="{A1351006-4796-42DE-8186-473E22BE2C05}" type="slidenum">
              <a:rPr lang="en-US" sz="1200">
                <a:latin typeface="Verdana" pitchFamily="34" charset="0"/>
                <a:cs typeface="Arial" charset="0"/>
              </a:rPr>
              <a:pPr algn="r"/>
              <a:t>2</a:t>
            </a:fld>
            <a:endParaRPr lang="en-US" sz="1200">
              <a:latin typeface="Verdana" pitchFamily="34" charset="0"/>
              <a:cs typeface="Arial" charset="0"/>
            </a:endParaRPr>
          </a:p>
        </p:txBody>
      </p:sp>
      <p:sp>
        <p:nvSpPr>
          <p:cNvPr id="37896" name="Rectangle 2"/>
          <p:cNvSpPr>
            <a:spLocks noGrp="1" noRot="1" noChangeAspect="1" noChangeArrowheads="1" noTextEdit="1"/>
          </p:cNvSpPr>
          <p:nvPr>
            <p:ph type="sldImg"/>
          </p:nvPr>
        </p:nvSpPr>
        <p:spPr>
          <a:ln/>
        </p:spPr>
      </p:sp>
      <p:sp>
        <p:nvSpPr>
          <p:cNvPr id="378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presentation</a:t>
            </a:r>
            <a:r>
              <a:rPr lang="en-US" baseline="0" dirty="0" smtClean="0"/>
              <a:t> covers four areas that are relevant to all new volunteers.  The four areas which you will learn about are:</a:t>
            </a:r>
          </a:p>
          <a:p>
            <a:pPr marL="171450" indent="-171450" eaLnBrk="1" hangingPunct="1">
              <a:buFontTx/>
              <a:buChar char="-"/>
            </a:pPr>
            <a:r>
              <a:rPr lang="en-US" baseline="0" dirty="0" smtClean="0"/>
              <a:t>The two IRS sponsored programs – VITA and TCE;</a:t>
            </a:r>
          </a:p>
          <a:p>
            <a:pPr marL="171450" indent="-171450" eaLnBrk="1" hangingPunct="1">
              <a:buFontTx/>
              <a:buChar char="-"/>
            </a:pPr>
            <a:r>
              <a:rPr lang="en-US" baseline="0" dirty="0" smtClean="0"/>
              <a:t>What is expected of you, the volunteer;</a:t>
            </a:r>
          </a:p>
          <a:p>
            <a:pPr marL="171450" indent="-171450" eaLnBrk="1" hangingPunct="1">
              <a:buFontTx/>
              <a:buChar char="-"/>
            </a:pPr>
            <a:r>
              <a:rPr lang="en-US" baseline="0" dirty="0" smtClean="0"/>
              <a:t>The tax preparation process; and</a:t>
            </a:r>
          </a:p>
          <a:p>
            <a:pPr marL="171450" indent="-171450" eaLnBrk="1" hangingPunct="1">
              <a:buFontTx/>
              <a:buChar char="-"/>
            </a:pPr>
            <a:r>
              <a:rPr lang="en-US" dirty="0" smtClean="0"/>
              <a:t>The available training</a:t>
            </a:r>
          </a:p>
          <a:p>
            <a:pPr eaLnBrk="1" hangingPunct="1"/>
            <a:endParaRPr lang="en-US" dirty="0" smtClean="0"/>
          </a:p>
          <a:p>
            <a:pPr eaLnBrk="1" hangingPunct="1"/>
            <a:r>
              <a:rPr lang="en-US" dirty="0" smtClean="0"/>
              <a:t>This presentation is a general orientation</a:t>
            </a:r>
            <a:r>
              <a:rPr lang="en-US" baseline="0" dirty="0" smtClean="0"/>
              <a:t> – your organization may have additional information which you should receive directly from them. This may include additional program details such as location and hours of operation for their sites, additional programs which you can participate in such as Financial Education and Asset Building, Benefits Screening, as well as extra training.</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final thoughts…</a:t>
            </a:r>
          </a:p>
          <a:p>
            <a:endParaRPr lang="en-US" dirty="0" smtClean="0"/>
          </a:p>
          <a:p>
            <a:r>
              <a:rPr lang="en-US" dirty="0" smtClean="0"/>
              <a:t>Just read it (with feeling)</a:t>
            </a:r>
            <a:endParaRPr lang="en-US" dirty="0"/>
          </a:p>
        </p:txBody>
      </p:sp>
      <p:sp>
        <p:nvSpPr>
          <p:cNvPr id="4" name="Slide Number Placeholder 3"/>
          <p:cNvSpPr>
            <a:spLocks noGrp="1"/>
          </p:cNvSpPr>
          <p:nvPr>
            <p:ph type="sldNum" sz="quarter" idx="10"/>
          </p:nvPr>
        </p:nvSpPr>
        <p:spPr/>
        <p:txBody>
          <a:bodyPr/>
          <a:lstStyle/>
          <a:p>
            <a:fld id="{2487E74C-5540-4397-8CF8-E4ADB1B8F300}" type="slidenum">
              <a:rPr lang="en-US" smtClean="0"/>
              <a:t>20</a:t>
            </a:fld>
            <a:endParaRPr lang="en-US"/>
          </a:p>
        </p:txBody>
      </p:sp>
    </p:spTree>
    <p:extLst>
      <p:ext uri="{BB962C8B-B14F-4D97-AF65-F5344CB8AC3E}">
        <p14:creationId xmlns:p14="http://schemas.microsoft.com/office/powerpoint/2010/main" val="260920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Steps</a:t>
            </a:r>
          </a:p>
          <a:p>
            <a:endParaRPr lang="en-US" baseline="0" dirty="0" smtClean="0"/>
          </a:p>
          <a:p>
            <a:r>
              <a:rPr lang="en-US" baseline="0" dirty="0" smtClean="0"/>
              <a:t>To complete the Orientation step, you need to take the quiz – it is a separate presentation.</a:t>
            </a:r>
          </a:p>
          <a:p>
            <a:endParaRPr lang="en-US" baseline="0" dirty="0" smtClean="0"/>
          </a:p>
          <a:p>
            <a:r>
              <a:rPr lang="en-US" baseline="0" dirty="0" smtClean="0"/>
              <a:t>If you want to be a preparer, then talk to your Training Coordinator about getting access to the software and go print out a copy of the Familiarization Checklist.  Follow the Familiarization Checklist steps in order.</a:t>
            </a:r>
          </a:p>
          <a:p>
            <a:endParaRPr lang="en-US" baseline="0" dirty="0" smtClean="0"/>
          </a:p>
          <a:p>
            <a:r>
              <a:rPr lang="en-US" baseline="0" dirty="0" smtClean="0"/>
              <a:t>For non-preparers or preparers who wish to take on additional responsibilities, you should follow up with your organization.</a:t>
            </a:r>
          </a:p>
          <a:p>
            <a:endParaRPr lang="en-US" baseline="0" dirty="0" smtClean="0"/>
          </a:p>
          <a:p>
            <a:r>
              <a:rPr lang="en-US" baseline="0" dirty="0" smtClean="0"/>
              <a:t>Thank you for volunteering and good luck with your training.  Those whom you help appreciate all your efforts…</a:t>
            </a:r>
            <a:endParaRPr lang="en-US" dirty="0"/>
          </a:p>
        </p:txBody>
      </p:sp>
      <p:sp>
        <p:nvSpPr>
          <p:cNvPr id="4" name="Slide Number Placeholder 3"/>
          <p:cNvSpPr>
            <a:spLocks noGrp="1"/>
          </p:cNvSpPr>
          <p:nvPr>
            <p:ph type="sldNum" sz="quarter" idx="10"/>
          </p:nvPr>
        </p:nvSpPr>
        <p:spPr/>
        <p:txBody>
          <a:bodyPr/>
          <a:lstStyle/>
          <a:p>
            <a:fld id="{2487E74C-5540-4397-8CF8-E4ADB1B8F300}" type="slidenum">
              <a:rPr lang="en-US" smtClean="0"/>
              <a:t>21</a:t>
            </a:fld>
            <a:endParaRPr lang="en-US"/>
          </a:p>
        </p:txBody>
      </p:sp>
    </p:spTree>
    <p:extLst>
      <p:ext uri="{BB962C8B-B14F-4D97-AF65-F5344CB8AC3E}">
        <p14:creationId xmlns:p14="http://schemas.microsoft.com/office/powerpoint/2010/main" val="1578633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VITA and TCE programs are described on the IRS website.  You can go to the IRS website for more information.  The following slides contain information that was current as of the date of the presentation.</a:t>
            </a:r>
            <a:endParaRPr lang="en-US" dirty="0"/>
          </a:p>
        </p:txBody>
      </p:sp>
      <p:sp>
        <p:nvSpPr>
          <p:cNvPr id="4" name="Slide Number Placeholder 3"/>
          <p:cNvSpPr>
            <a:spLocks noGrp="1"/>
          </p:cNvSpPr>
          <p:nvPr>
            <p:ph type="sldNum" sz="quarter" idx="10"/>
          </p:nvPr>
        </p:nvSpPr>
        <p:spPr/>
        <p:txBody>
          <a:bodyPr/>
          <a:lstStyle/>
          <a:p>
            <a:fld id="{2487E74C-5540-4397-8CF8-E4ADB1B8F300}" type="slidenum">
              <a:rPr lang="en-US" smtClean="0"/>
              <a:t>3</a:t>
            </a:fld>
            <a:endParaRPr lang="en-US"/>
          </a:p>
        </p:txBody>
      </p:sp>
    </p:spTree>
    <p:extLst>
      <p:ext uri="{BB962C8B-B14F-4D97-AF65-F5344CB8AC3E}">
        <p14:creationId xmlns:p14="http://schemas.microsoft.com/office/powerpoint/2010/main" val="3656302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two free tax preparation programs supported by the IRS: VITA which stands for Volunteer Income Tax Assistance and TCE which stands for Tax Counseling for the Elderly – we’ll talk more about each program in the next few slides.</a:t>
            </a:r>
          </a:p>
          <a:p>
            <a:endParaRPr lang="en-US" baseline="0" dirty="0" smtClean="0"/>
          </a:p>
          <a:p>
            <a:r>
              <a:rPr lang="en-US" baseline="0" dirty="0" smtClean="0"/>
              <a:t>To start, take a moment to read this introduction from the IRS website…</a:t>
            </a:r>
          </a:p>
          <a:p>
            <a:endParaRPr lang="en-US" baseline="0" dirty="0" smtClean="0"/>
          </a:p>
          <a:p>
            <a:r>
              <a:rPr lang="en-US" baseline="0" dirty="0" smtClean="0"/>
              <a:t>There are some important messages here:</a:t>
            </a:r>
          </a:p>
          <a:p>
            <a:pPr marL="171450" indent="-171450">
              <a:buFontTx/>
              <a:buChar char="-"/>
            </a:pPr>
            <a:r>
              <a:rPr lang="en-US" baseline="0" dirty="0" smtClean="0"/>
              <a:t>The programs are community based and staffed by volunteers</a:t>
            </a:r>
          </a:p>
          <a:p>
            <a:pPr marL="171450" indent="-171450">
              <a:buFontTx/>
              <a:buChar char="-"/>
            </a:pPr>
            <a:r>
              <a:rPr lang="en-US" baseline="0" dirty="0" smtClean="0"/>
              <a:t>The programs are free to the taxpayer</a:t>
            </a:r>
          </a:p>
          <a:p>
            <a:pPr marL="171450" indent="-171450">
              <a:buFontTx/>
              <a:buChar char="-"/>
            </a:pPr>
            <a:r>
              <a:rPr lang="en-US" baseline="0" dirty="0" smtClean="0"/>
              <a:t>The volunteers are trained to be able to help with tax issues which benefit those who need it most especially with obtaining credits which they may be entitled to, but which difficult to understand or involve special requirements or paperwork</a:t>
            </a:r>
          </a:p>
          <a:p>
            <a:pPr marL="171450" indent="-171450">
              <a:buFontTx/>
              <a:buChar char="-"/>
            </a:pPr>
            <a:r>
              <a:rPr lang="en-US" baseline="0" dirty="0" smtClean="0"/>
              <a:t>Free electronic filing and direct deposit of refunds are also available and can help get your refund faster than you might think</a:t>
            </a:r>
            <a:endParaRPr lang="en-US" dirty="0"/>
          </a:p>
        </p:txBody>
      </p:sp>
      <p:sp>
        <p:nvSpPr>
          <p:cNvPr id="4" name="Slide Number Placeholder 3"/>
          <p:cNvSpPr>
            <a:spLocks noGrp="1"/>
          </p:cNvSpPr>
          <p:nvPr>
            <p:ph type="sldNum" sz="quarter" idx="10"/>
          </p:nvPr>
        </p:nvSpPr>
        <p:spPr/>
        <p:txBody>
          <a:bodyPr/>
          <a:lstStyle/>
          <a:p>
            <a:fld id="{2487E74C-5540-4397-8CF8-E4ADB1B8F300}" type="slidenum">
              <a:rPr lang="en-US" smtClean="0"/>
              <a:t>4</a:t>
            </a:fld>
            <a:endParaRPr lang="en-US"/>
          </a:p>
        </p:txBody>
      </p:sp>
    </p:spTree>
    <p:extLst>
      <p:ext uri="{BB962C8B-B14F-4D97-AF65-F5344CB8AC3E}">
        <p14:creationId xmlns:p14="http://schemas.microsoft.com/office/powerpoint/2010/main" val="321866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description</a:t>
            </a:r>
            <a:r>
              <a:rPr lang="en-US" baseline="0" dirty="0" smtClean="0"/>
              <a:t> of the VITA program from the IRS website.  Please take a moment to read it.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487E74C-5540-4397-8CF8-E4ADB1B8F300}" type="slidenum">
              <a:rPr lang="en-US" smtClean="0"/>
              <a:t>5</a:t>
            </a:fld>
            <a:endParaRPr lang="en-US"/>
          </a:p>
        </p:txBody>
      </p:sp>
    </p:spTree>
    <p:extLst>
      <p:ext uri="{BB962C8B-B14F-4D97-AF65-F5344CB8AC3E}">
        <p14:creationId xmlns:p14="http://schemas.microsoft.com/office/powerpoint/2010/main" val="1141866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the description of the TCE / AARP Tax-Aide program from the IRS website.</a:t>
            </a:r>
            <a:r>
              <a:rPr lang="en-US" baseline="0" dirty="0" smtClean="0"/>
              <a:t>  Please take a moment to read it.</a:t>
            </a:r>
            <a:endParaRPr lang="en-US" dirty="0"/>
          </a:p>
        </p:txBody>
      </p:sp>
      <p:sp>
        <p:nvSpPr>
          <p:cNvPr id="4" name="Slide Number Placeholder 3"/>
          <p:cNvSpPr>
            <a:spLocks noGrp="1"/>
          </p:cNvSpPr>
          <p:nvPr>
            <p:ph type="sldNum" sz="quarter" idx="10"/>
          </p:nvPr>
        </p:nvSpPr>
        <p:spPr/>
        <p:txBody>
          <a:bodyPr/>
          <a:lstStyle/>
          <a:p>
            <a:fld id="{2487E74C-5540-4397-8CF8-E4ADB1B8F300}" type="slidenum">
              <a:rPr lang="en-US" smtClean="0"/>
              <a:t>6</a:t>
            </a:fld>
            <a:endParaRPr lang="en-US"/>
          </a:p>
        </p:txBody>
      </p:sp>
    </p:spTree>
    <p:extLst>
      <p:ext uri="{BB962C8B-B14F-4D97-AF65-F5344CB8AC3E}">
        <p14:creationId xmlns:p14="http://schemas.microsoft.com/office/powerpoint/2010/main" val="1011723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these two programs compare in New Jersey?</a:t>
            </a:r>
          </a:p>
          <a:p>
            <a:endParaRPr lang="en-US" dirty="0" smtClean="0"/>
          </a:p>
          <a:p>
            <a:r>
              <a:rPr lang="en-US" dirty="0" smtClean="0"/>
              <a:t>First the differences:</a:t>
            </a:r>
          </a:p>
          <a:p>
            <a:pPr marL="171450" indent="-171450">
              <a:buFontTx/>
              <a:buChar char="-"/>
            </a:pPr>
            <a:r>
              <a:rPr lang="en-US" dirty="0" smtClean="0"/>
              <a:t>There</a:t>
            </a:r>
            <a:r>
              <a:rPr lang="en-US" baseline="0" dirty="0" smtClean="0"/>
              <a:t> are over 100 independent local VITA organizations in New Jersey, but only one AARP Tax-Aide organization</a:t>
            </a:r>
          </a:p>
          <a:p>
            <a:pPr marL="171450" indent="-171450">
              <a:buFontTx/>
              <a:buChar char="-"/>
            </a:pPr>
            <a:r>
              <a:rPr lang="en-US" baseline="0" dirty="0" smtClean="0"/>
              <a:t>The New Jersey VITA organizations are a diverse group – United Ways, local non-profit organizations, churches, and many others.</a:t>
            </a:r>
          </a:p>
          <a:p>
            <a:pPr marL="628650" lvl="1" indent="-171450">
              <a:buFontTx/>
              <a:buChar char="-"/>
            </a:pPr>
            <a:r>
              <a:rPr lang="en-US" baseline="0" dirty="0" smtClean="0"/>
              <a:t>Although there is growing cooperation, each VITA organization in New Jersey historically has managed their own volunteers, provided their own training, and managed their own sites.</a:t>
            </a:r>
          </a:p>
          <a:p>
            <a:pPr marL="171450" indent="-171450">
              <a:buFontTx/>
              <a:buChar char="-"/>
            </a:pPr>
            <a:r>
              <a:rPr lang="en-US" baseline="0" dirty="0" smtClean="0"/>
              <a:t>The New Jersey AARP Tax-Aide program is one state-wide organization, but is divided into county-based districts each of which handle local volunteers, training, and sites.</a:t>
            </a:r>
          </a:p>
          <a:p>
            <a:pPr marL="171450" indent="-171450">
              <a:buFontTx/>
              <a:buChar char="-"/>
            </a:pPr>
            <a:r>
              <a:rPr lang="en-US" baseline="0" dirty="0" smtClean="0"/>
              <a:t>The New Jersey Tax-Aide program is part of a national program administered by the AARP Foundation.</a:t>
            </a:r>
          </a:p>
          <a:p>
            <a:pPr marL="628650" lvl="1" indent="-171450">
              <a:buFontTx/>
              <a:buChar char="-"/>
            </a:pPr>
            <a:r>
              <a:rPr lang="en-US" baseline="0" dirty="0" smtClean="0"/>
              <a:t>The AARP Foundation is separate from the various other AARP activities.</a:t>
            </a:r>
          </a:p>
          <a:p>
            <a:pPr marL="628650" lvl="1" indent="-171450">
              <a:buFontTx/>
              <a:buChar char="-"/>
            </a:pPr>
            <a:r>
              <a:rPr lang="en-US" baseline="0" dirty="0" smtClean="0"/>
              <a:t>Because AARP is part of the name, people sometimes assume that there is an AARP membership requirement to either participate as a volunteer in the Tax-Aide program or to have your return prepared at a Tax-Aide site – This is absolutely not the case.</a:t>
            </a:r>
            <a:endParaRPr lang="en-US" dirty="0"/>
          </a:p>
        </p:txBody>
      </p:sp>
      <p:sp>
        <p:nvSpPr>
          <p:cNvPr id="4" name="Slide Number Placeholder 3"/>
          <p:cNvSpPr>
            <a:spLocks noGrp="1"/>
          </p:cNvSpPr>
          <p:nvPr>
            <p:ph type="sldNum" sz="quarter" idx="10"/>
          </p:nvPr>
        </p:nvSpPr>
        <p:spPr/>
        <p:txBody>
          <a:bodyPr/>
          <a:lstStyle/>
          <a:p>
            <a:fld id="{2487E74C-5540-4397-8CF8-E4ADB1B8F300}" type="slidenum">
              <a:rPr lang="en-US" smtClean="0"/>
              <a:t>7</a:t>
            </a:fld>
            <a:endParaRPr lang="en-US"/>
          </a:p>
        </p:txBody>
      </p:sp>
    </p:spTree>
    <p:extLst>
      <p:ext uri="{BB962C8B-B14F-4D97-AF65-F5344CB8AC3E}">
        <p14:creationId xmlns:p14="http://schemas.microsoft.com/office/powerpoint/2010/main" val="3832322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what is common between the two programs in New Jersey:</a:t>
            </a:r>
          </a:p>
          <a:p>
            <a:pPr marL="171450" indent="-171450">
              <a:buFontTx/>
              <a:buChar char="-"/>
            </a:pPr>
            <a:r>
              <a:rPr lang="en-US" dirty="0" smtClean="0"/>
              <a:t>Taxpayers</a:t>
            </a:r>
            <a:r>
              <a:rPr lang="en-US" baseline="0" dirty="0" smtClean="0"/>
              <a:t> of any age can get their return by either</a:t>
            </a:r>
            <a:r>
              <a:rPr lang="en-US" dirty="0" smtClean="0"/>
              <a:t> program</a:t>
            </a:r>
          </a:p>
          <a:p>
            <a:pPr marL="171450" indent="-171450">
              <a:buFontTx/>
              <a:buChar char="-"/>
            </a:pPr>
            <a:r>
              <a:rPr lang="en-US" dirty="0" smtClean="0"/>
              <a:t>The IRS provides some funding,</a:t>
            </a:r>
            <a:r>
              <a:rPr lang="en-US" baseline="0" dirty="0" smtClean="0"/>
              <a:t> but this is usually a supplement to funding from the partner organization</a:t>
            </a:r>
          </a:p>
          <a:p>
            <a:pPr marL="628650" lvl="1" indent="-171450">
              <a:buFontTx/>
              <a:buChar char="-"/>
            </a:pPr>
            <a:r>
              <a:rPr lang="en-US" baseline="0" dirty="0" smtClean="0"/>
              <a:t>Locally for the various VITA organizations, and</a:t>
            </a:r>
          </a:p>
          <a:p>
            <a:pPr marL="628650" lvl="1" indent="-171450">
              <a:buFontTx/>
              <a:buChar char="-"/>
            </a:pPr>
            <a:r>
              <a:rPr lang="en-US" dirty="0" smtClean="0"/>
              <a:t>Via a national grant for the Tax-Aide program</a:t>
            </a:r>
          </a:p>
          <a:p>
            <a:pPr marL="171450" lvl="0" indent="-171450">
              <a:buFontTx/>
              <a:buChar char="-"/>
            </a:pPr>
            <a:r>
              <a:rPr lang="en-US" dirty="0" smtClean="0"/>
              <a:t>There</a:t>
            </a:r>
            <a:r>
              <a:rPr lang="en-US" baseline="0" dirty="0" smtClean="0"/>
              <a:t> is a group within the IRS dedicated to supporting these programs with an office in Newark with several full time staff</a:t>
            </a:r>
          </a:p>
          <a:p>
            <a:pPr marL="171450" lvl="0" indent="-171450">
              <a:buFontTx/>
              <a:buChar char="-"/>
            </a:pPr>
            <a:r>
              <a:rPr lang="en-US" baseline="0" dirty="0" smtClean="0"/>
              <a:t>All volunteers in both programs must sign the same Volunteer Agreement (more on this shortly)</a:t>
            </a:r>
          </a:p>
          <a:p>
            <a:pPr marL="171450" lvl="0" indent="-171450">
              <a:buFontTx/>
              <a:buChar char="-"/>
            </a:pPr>
            <a:r>
              <a:rPr lang="en-US" baseline="0" dirty="0" smtClean="0"/>
              <a:t>Those volunteers who are directly involved with tax return preparation must pass an IRS certification test.</a:t>
            </a:r>
          </a:p>
          <a:p>
            <a:pPr marL="628650" lvl="1" indent="-171450">
              <a:buFontTx/>
              <a:buChar char="-"/>
            </a:pPr>
            <a:r>
              <a:rPr lang="en-US" baseline="0" dirty="0" smtClean="0"/>
              <a:t>Those volunteers not directly involved with tax return preparation must sign the Volunteer Agreement, but do not need to pass the IRS certification test.</a:t>
            </a:r>
            <a:endParaRPr lang="en-US" dirty="0"/>
          </a:p>
        </p:txBody>
      </p:sp>
      <p:sp>
        <p:nvSpPr>
          <p:cNvPr id="4" name="Slide Number Placeholder 3"/>
          <p:cNvSpPr>
            <a:spLocks noGrp="1"/>
          </p:cNvSpPr>
          <p:nvPr>
            <p:ph type="sldNum" sz="quarter" idx="10"/>
          </p:nvPr>
        </p:nvSpPr>
        <p:spPr/>
        <p:txBody>
          <a:bodyPr/>
          <a:lstStyle/>
          <a:p>
            <a:fld id="{2487E74C-5540-4397-8CF8-E4ADB1B8F300}" type="slidenum">
              <a:rPr lang="en-US" smtClean="0"/>
              <a:t>8</a:t>
            </a:fld>
            <a:endParaRPr lang="en-US"/>
          </a:p>
        </p:txBody>
      </p:sp>
    </p:spTree>
    <p:extLst>
      <p:ext uri="{BB962C8B-B14F-4D97-AF65-F5344CB8AC3E}">
        <p14:creationId xmlns:p14="http://schemas.microsoft.com/office/powerpoint/2010/main" val="3441723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you might not have heard of either of these IRS programs,</a:t>
            </a:r>
            <a:r>
              <a:rPr lang="en-US" baseline="0" dirty="0" smtClean="0"/>
              <a:t> they are both large and well established.  The next two slides give you a few statistics.</a:t>
            </a:r>
          </a:p>
          <a:p>
            <a:endParaRPr lang="en-US" baseline="0" dirty="0" smtClean="0"/>
          </a:p>
          <a:p>
            <a:r>
              <a:rPr lang="en-US" baseline="0" dirty="0" smtClean="0"/>
              <a:t>For VITA:</a:t>
            </a:r>
          </a:p>
          <a:p>
            <a:pPr marL="171450" indent="-171450">
              <a:buFontTx/>
              <a:buChar char="-"/>
            </a:pPr>
            <a:r>
              <a:rPr lang="en-US" baseline="0" dirty="0" smtClean="0"/>
              <a:t>Served over 3 million taxpayers last year</a:t>
            </a:r>
          </a:p>
          <a:p>
            <a:pPr marL="171450" indent="-171450">
              <a:buFontTx/>
              <a:buChar char="-"/>
            </a:pPr>
            <a:r>
              <a:rPr lang="en-US" dirty="0" smtClean="0"/>
              <a:t>Helped clients claim</a:t>
            </a:r>
            <a:r>
              <a:rPr lang="en-US" baseline="0" dirty="0" smtClean="0"/>
              <a:t> 3.5 BILLION dollars in federal tax refunds (note this does not count additional state tax refunds)</a:t>
            </a:r>
          </a:p>
          <a:p>
            <a:pPr marL="171450" indent="-171450">
              <a:buFontTx/>
              <a:buChar char="-"/>
            </a:pPr>
            <a:r>
              <a:rPr lang="en-US" baseline="0" dirty="0" smtClean="0"/>
              <a:t>Saved families an estimated 550 million dollars in tax preparation costs</a:t>
            </a:r>
          </a:p>
          <a:p>
            <a:pPr marL="171450" indent="-171450">
              <a:buFontTx/>
              <a:buChar char="-"/>
            </a:pPr>
            <a:r>
              <a:rPr lang="en-US" baseline="0" dirty="0" smtClean="0"/>
              <a:t>Most VITA organizations are affiliated with the NCTC  which reported that their members operated over 2,300 sites with over 21,000 volunteers</a:t>
            </a:r>
            <a:endParaRPr lang="en-US" dirty="0"/>
          </a:p>
        </p:txBody>
      </p:sp>
      <p:sp>
        <p:nvSpPr>
          <p:cNvPr id="4" name="Slide Number Placeholder 3"/>
          <p:cNvSpPr>
            <a:spLocks noGrp="1"/>
          </p:cNvSpPr>
          <p:nvPr>
            <p:ph type="sldNum" sz="quarter" idx="10"/>
          </p:nvPr>
        </p:nvSpPr>
        <p:spPr/>
        <p:txBody>
          <a:bodyPr/>
          <a:lstStyle/>
          <a:p>
            <a:fld id="{2487E74C-5540-4397-8CF8-E4ADB1B8F300}" type="slidenum">
              <a:rPr lang="en-US" smtClean="0"/>
              <a:t>9</a:t>
            </a:fld>
            <a:endParaRPr lang="en-US"/>
          </a:p>
        </p:txBody>
      </p:sp>
    </p:spTree>
    <p:extLst>
      <p:ext uri="{BB962C8B-B14F-4D97-AF65-F5344CB8AC3E}">
        <p14:creationId xmlns:p14="http://schemas.microsoft.com/office/powerpoint/2010/main" val="1745744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ORI-10 Orientation - New Volunteers</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t>‹#›</a:t>
            </a:fld>
            <a:endParaRPr lang="en-US"/>
          </a:p>
        </p:txBody>
      </p:sp>
    </p:spTree>
    <p:extLst>
      <p:ext uri="{BB962C8B-B14F-4D97-AF65-F5344CB8AC3E}">
        <p14:creationId xmlns:p14="http://schemas.microsoft.com/office/powerpoint/2010/main" val="4008548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ORI-10 Orientation - New Volunteers</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t>‹#›</a:t>
            </a:fld>
            <a:endParaRPr lang="en-US"/>
          </a:p>
        </p:txBody>
      </p:sp>
    </p:spTree>
    <p:extLst>
      <p:ext uri="{BB962C8B-B14F-4D97-AF65-F5344CB8AC3E}">
        <p14:creationId xmlns:p14="http://schemas.microsoft.com/office/powerpoint/2010/main" val="2184958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ORI-10 Orientation - New Volunteers</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t>‹#›</a:t>
            </a:fld>
            <a:endParaRPr lang="en-US"/>
          </a:p>
        </p:txBody>
      </p:sp>
    </p:spTree>
    <p:extLst>
      <p:ext uri="{BB962C8B-B14F-4D97-AF65-F5344CB8AC3E}">
        <p14:creationId xmlns:p14="http://schemas.microsoft.com/office/powerpoint/2010/main" val="21095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ORI-10 Orientation - New Volunteers</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t>‹#›</a:t>
            </a:fld>
            <a:endParaRPr lang="en-US"/>
          </a:p>
        </p:txBody>
      </p:sp>
    </p:spTree>
    <p:extLst>
      <p:ext uri="{BB962C8B-B14F-4D97-AF65-F5344CB8AC3E}">
        <p14:creationId xmlns:p14="http://schemas.microsoft.com/office/powerpoint/2010/main" val="1841796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ORI-10 Orientation - New Volunteers</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t>‹#›</a:t>
            </a:fld>
            <a:endParaRPr lang="en-US"/>
          </a:p>
        </p:txBody>
      </p:sp>
    </p:spTree>
    <p:extLst>
      <p:ext uri="{BB962C8B-B14F-4D97-AF65-F5344CB8AC3E}">
        <p14:creationId xmlns:p14="http://schemas.microsoft.com/office/powerpoint/2010/main" val="4155665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09-06-2011 v3</a:t>
            </a:r>
            <a:endParaRPr lang="en-US"/>
          </a:p>
        </p:txBody>
      </p:sp>
      <p:sp>
        <p:nvSpPr>
          <p:cNvPr id="6" name="Footer Placeholder 5"/>
          <p:cNvSpPr>
            <a:spLocks noGrp="1"/>
          </p:cNvSpPr>
          <p:nvPr>
            <p:ph type="ftr" sz="quarter" idx="11"/>
          </p:nvPr>
        </p:nvSpPr>
        <p:spPr/>
        <p:txBody>
          <a:bodyPr/>
          <a:lstStyle/>
          <a:p>
            <a:r>
              <a:rPr lang="en-US" smtClean="0"/>
              <a:t>ORI-10 Orientation - New Volunteers</a:t>
            </a:r>
            <a:endParaRPr lang="en-US"/>
          </a:p>
        </p:txBody>
      </p:sp>
      <p:sp>
        <p:nvSpPr>
          <p:cNvPr id="7" name="Slide Number Placeholder 6"/>
          <p:cNvSpPr>
            <a:spLocks noGrp="1"/>
          </p:cNvSpPr>
          <p:nvPr>
            <p:ph type="sldNum" sz="quarter" idx="12"/>
          </p:nvPr>
        </p:nvSpPr>
        <p:spPr/>
        <p:txBody>
          <a:bodyPr/>
          <a:lstStyle/>
          <a:p>
            <a:fld id="{189ED1FC-257D-4421-9076-5D154B5CC5DC}" type="slidenum">
              <a:rPr lang="en-US" smtClean="0"/>
              <a:t>‹#›</a:t>
            </a:fld>
            <a:endParaRPr lang="en-US"/>
          </a:p>
        </p:txBody>
      </p:sp>
    </p:spTree>
    <p:extLst>
      <p:ext uri="{BB962C8B-B14F-4D97-AF65-F5344CB8AC3E}">
        <p14:creationId xmlns:p14="http://schemas.microsoft.com/office/powerpoint/2010/main" val="1550483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09-06-2011 v3</a:t>
            </a:r>
            <a:endParaRPr lang="en-US"/>
          </a:p>
        </p:txBody>
      </p:sp>
      <p:sp>
        <p:nvSpPr>
          <p:cNvPr id="8" name="Footer Placeholder 7"/>
          <p:cNvSpPr>
            <a:spLocks noGrp="1"/>
          </p:cNvSpPr>
          <p:nvPr>
            <p:ph type="ftr" sz="quarter" idx="11"/>
          </p:nvPr>
        </p:nvSpPr>
        <p:spPr/>
        <p:txBody>
          <a:bodyPr/>
          <a:lstStyle/>
          <a:p>
            <a:r>
              <a:rPr lang="en-US" smtClean="0"/>
              <a:t>ORI-10 Orientation - New Volunteers</a:t>
            </a:r>
            <a:endParaRPr lang="en-US"/>
          </a:p>
        </p:txBody>
      </p:sp>
      <p:sp>
        <p:nvSpPr>
          <p:cNvPr id="9" name="Slide Number Placeholder 8"/>
          <p:cNvSpPr>
            <a:spLocks noGrp="1"/>
          </p:cNvSpPr>
          <p:nvPr>
            <p:ph type="sldNum" sz="quarter" idx="12"/>
          </p:nvPr>
        </p:nvSpPr>
        <p:spPr/>
        <p:txBody>
          <a:bodyPr/>
          <a:lstStyle/>
          <a:p>
            <a:fld id="{189ED1FC-257D-4421-9076-5D154B5CC5DC}" type="slidenum">
              <a:rPr lang="en-US" smtClean="0"/>
              <a:t>‹#›</a:t>
            </a:fld>
            <a:endParaRPr lang="en-US"/>
          </a:p>
        </p:txBody>
      </p:sp>
    </p:spTree>
    <p:extLst>
      <p:ext uri="{BB962C8B-B14F-4D97-AF65-F5344CB8AC3E}">
        <p14:creationId xmlns:p14="http://schemas.microsoft.com/office/powerpoint/2010/main" val="2168829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09-06-2011 v3</a:t>
            </a:r>
            <a:endParaRPr lang="en-US"/>
          </a:p>
        </p:txBody>
      </p:sp>
      <p:sp>
        <p:nvSpPr>
          <p:cNvPr id="4" name="Footer Placeholder 3"/>
          <p:cNvSpPr>
            <a:spLocks noGrp="1"/>
          </p:cNvSpPr>
          <p:nvPr>
            <p:ph type="ftr" sz="quarter" idx="11"/>
          </p:nvPr>
        </p:nvSpPr>
        <p:spPr/>
        <p:txBody>
          <a:bodyPr/>
          <a:lstStyle/>
          <a:p>
            <a:r>
              <a:rPr lang="en-US" smtClean="0"/>
              <a:t>ORI-10 Orientation - New Volunteers</a:t>
            </a:r>
            <a:endParaRPr lang="en-US"/>
          </a:p>
        </p:txBody>
      </p:sp>
      <p:sp>
        <p:nvSpPr>
          <p:cNvPr id="5" name="Slide Number Placeholder 4"/>
          <p:cNvSpPr>
            <a:spLocks noGrp="1"/>
          </p:cNvSpPr>
          <p:nvPr>
            <p:ph type="sldNum" sz="quarter" idx="12"/>
          </p:nvPr>
        </p:nvSpPr>
        <p:spPr/>
        <p:txBody>
          <a:bodyPr/>
          <a:lstStyle/>
          <a:p>
            <a:fld id="{189ED1FC-257D-4421-9076-5D154B5CC5DC}" type="slidenum">
              <a:rPr lang="en-US" smtClean="0"/>
              <a:t>‹#›</a:t>
            </a:fld>
            <a:endParaRPr lang="en-US"/>
          </a:p>
        </p:txBody>
      </p:sp>
    </p:spTree>
    <p:extLst>
      <p:ext uri="{BB962C8B-B14F-4D97-AF65-F5344CB8AC3E}">
        <p14:creationId xmlns:p14="http://schemas.microsoft.com/office/powerpoint/2010/main" val="1424918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09-06-2011 v3</a:t>
            </a:r>
            <a:endParaRPr lang="en-US"/>
          </a:p>
        </p:txBody>
      </p:sp>
      <p:sp>
        <p:nvSpPr>
          <p:cNvPr id="3" name="Footer Placeholder 2"/>
          <p:cNvSpPr>
            <a:spLocks noGrp="1"/>
          </p:cNvSpPr>
          <p:nvPr>
            <p:ph type="ftr" sz="quarter" idx="11"/>
          </p:nvPr>
        </p:nvSpPr>
        <p:spPr/>
        <p:txBody>
          <a:bodyPr/>
          <a:lstStyle/>
          <a:p>
            <a:r>
              <a:rPr lang="en-US" smtClean="0"/>
              <a:t>ORI-10 Orientation - New Volunteers</a:t>
            </a:r>
            <a:endParaRPr lang="en-US"/>
          </a:p>
        </p:txBody>
      </p:sp>
      <p:sp>
        <p:nvSpPr>
          <p:cNvPr id="4" name="Slide Number Placeholder 3"/>
          <p:cNvSpPr>
            <a:spLocks noGrp="1"/>
          </p:cNvSpPr>
          <p:nvPr>
            <p:ph type="sldNum" sz="quarter" idx="12"/>
          </p:nvPr>
        </p:nvSpPr>
        <p:spPr/>
        <p:txBody>
          <a:bodyPr/>
          <a:lstStyle/>
          <a:p>
            <a:fld id="{189ED1FC-257D-4421-9076-5D154B5CC5DC}" type="slidenum">
              <a:rPr lang="en-US" smtClean="0"/>
              <a:t>‹#›</a:t>
            </a:fld>
            <a:endParaRPr lang="en-US"/>
          </a:p>
        </p:txBody>
      </p:sp>
    </p:spTree>
    <p:extLst>
      <p:ext uri="{BB962C8B-B14F-4D97-AF65-F5344CB8AC3E}">
        <p14:creationId xmlns:p14="http://schemas.microsoft.com/office/powerpoint/2010/main" val="3348350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09-06-2011 v3</a:t>
            </a:r>
            <a:endParaRPr lang="en-US"/>
          </a:p>
        </p:txBody>
      </p:sp>
      <p:sp>
        <p:nvSpPr>
          <p:cNvPr id="6" name="Footer Placeholder 5"/>
          <p:cNvSpPr>
            <a:spLocks noGrp="1"/>
          </p:cNvSpPr>
          <p:nvPr>
            <p:ph type="ftr" sz="quarter" idx="11"/>
          </p:nvPr>
        </p:nvSpPr>
        <p:spPr/>
        <p:txBody>
          <a:bodyPr/>
          <a:lstStyle/>
          <a:p>
            <a:r>
              <a:rPr lang="en-US" smtClean="0"/>
              <a:t>ORI-10 Orientation - New Volunteers</a:t>
            </a:r>
            <a:endParaRPr lang="en-US"/>
          </a:p>
        </p:txBody>
      </p:sp>
      <p:sp>
        <p:nvSpPr>
          <p:cNvPr id="7" name="Slide Number Placeholder 6"/>
          <p:cNvSpPr>
            <a:spLocks noGrp="1"/>
          </p:cNvSpPr>
          <p:nvPr>
            <p:ph type="sldNum" sz="quarter" idx="12"/>
          </p:nvPr>
        </p:nvSpPr>
        <p:spPr/>
        <p:txBody>
          <a:bodyPr/>
          <a:lstStyle/>
          <a:p>
            <a:fld id="{189ED1FC-257D-4421-9076-5D154B5CC5DC}" type="slidenum">
              <a:rPr lang="en-US" smtClean="0"/>
              <a:t>‹#›</a:t>
            </a:fld>
            <a:endParaRPr lang="en-US"/>
          </a:p>
        </p:txBody>
      </p:sp>
    </p:spTree>
    <p:extLst>
      <p:ext uri="{BB962C8B-B14F-4D97-AF65-F5344CB8AC3E}">
        <p14:creationId xmlns:p14="http://schemas.microsoft.com/office/powerpoint/2010/main" val="2651705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09-06-2011 v3</a:t>
            </a:r>
            <a:endParaRPr lang="en-US"/>
          </a:p>
        </p:txBody>
      </p:sp>
      <p:sp>
        <p:nvSpPr>
          <p:cNvPr id="6" name="Footer Placeholder 5"/>
          <p:cNvSpPr>
            <a:spLocks noGrp="1"/>
          </p:cNvSpPr>
          <p:nvPr>
            <p:ph type="ftr" sz="quarter" idx="11"/>
          </p:nvPr>
        </p:nvSpPr>
        <p:spPr/>
        <p:txBody>
          <a:bodyPr/>
          <a:lstStyle/>
          <a:p>
            <a:r>
              <a:rPr lang="en-US" smtClean="0"/>
              <a:t>ORI-10 Orientation - New Volunteers</a:t>
            </a:r>
            <a:endParaRPr lang="en-US"/>
          </a:p>
        </p:txBody>
      </p:sp>
      <p:sp>
        <p:nvSpPr>
          <p:cNvPr id="7" name="Slide Number Placeholder 6"/>
          <p:cNvSpPr>
            <a:spLocks noGrp="1"/>
          </p:cNvSpPr>
          <p:nvPr>
            <p:ph type="sldNum" sz="quarter" idx="12"/>
          </p:nvPr>
        </p:nvSpPr>
        <p:spPr/>
        <p:txBody>
          <a:bodyPr/>
          <a:lstStyle/>
          <a:p>
            <a:fld id="{189ED1FC-257D-4421-9076-5D154B5CC5DC}" type="slidenum">
              <a:rPr lang="en-US" smtClean="0"/>
              <a:t>‹#›</a:t>
            </a:fld>
            <a:endParaRPr lang="en-US"/>
          </a:p>
        </p:txBody>
      </p:sp>
    </p:spTree>
    <p:extLst>
      <p:ext uri="{BB962C8B-B14F-4D97-AF65-F5344CB8AC3E}">
        <p14:creationId xmlns:p14="http://schemas.microsoft.com/office/powerpoint/2010/main" val="3807104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E300E"/>
            </a:gs>
            <a:gs pos="90000">
              <a:srgbClr val="0E300E"/>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r>
              <a:rPr lang="en-US" smtClean="0"/>
              <a:t>09-06-2011 v3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smtClean="0"/>
              <a:t>ORI-10 Orientation - New Volunteers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189ED1FC-257D-4421-9076-5D154B5CC5DC}" type="slidenum">
              <a:rPr lang="en-US" smtClean="0"/>
              <a:pPr/>
              <a:t>‹#›</a:t>
            </a:fld>
            <a:endParaRPr lang="en-US"/>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066" y="6707812"/>
            <a:ext cx="883334" cy="138432"/>
          </a:xfrm>
          <a:prstGeom prst="rect">
            <a:avLst/>
          </a:prstGeom>
        </p:spPr>
      </p:pic>
    </p:spTree>
    <p:extLst>
      <p:ext uri="{BB962C8B-B14F-4D97-AF65-F5344CB8AC3E}">
        <p14:creationId xmlns:p14="http://schemas.microsoft.com/office/powerpoint/2010/main" val="3618893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4.png"/><Relationship Id="rId5" Type="http://schemas.openxmlformats.org/officeDocument/2006/relationships/hyperlink" Target="http://www.irs.gov/pub/irs-pdf/f13615.pdf"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png"/><Relationship Id="rId5" Type="http://schemas.openxmlformats.org/officeDocument/2006/relationships/hyperlink" Target="http://www.taxprep4free.org/"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hyperlink" Target="http://www.irs.gov/individuals/article/0,,id=107626,00.html" TargetMode="External"/><Relationship Id="rId5" Type="http://schemas.openxmlformats.org/officeDocument/2006/relationships/hyperlink" Target="http://www.irs.gov/"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png"/><Relationship Id="rId5" Type="http://schemas.openxmlformats.org/officeDocument/2006/relationships/hyperlink" Target="http://www.irs.gov/individuals/article/0,,id=107626,00.html"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png"/><Relationship Id="rId5" Type="http://schemas.openxmlformats.org/officeDocument/2006/relationships/hyperlink" Target="http://www.irs.gov/individuals/article/0,,id=107626,00.html"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png"/><Relationship Id="rId5" Type="http://schemas.openxmlformats.org/officeDocument/2006/relationships/hyperlink" Target="http://www.irs.gov/individuals/article/0,,id=107626,00.html"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3"/>
          <p:cNvSpPr txBox="1">
            <a:spLocks noGrp="1" noChangeArrowheads="1"/>
          </p:cNvSpPr>
          <p:nvPr/>
        </p:nvSpPr>
        <p:spPr bwMode="auto">
          <a:xfrm>
            <a:off x="457200" y="6400800"/>
            <a:ext cx="2133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Tahoma" pitchFamily="34" charset="0"/>
              </a:defRPr>
            </a:lvl1pPr>
            <a:lvl2pPr marL="742950" indent="-285750">
              <a:defRPr sz="2000">
                <a:solidFill>
                  <a:schemeClr val="tx1"/>
                </a:solidFill>
                <a:latin typeface="Tahoma" pitchFamily="34" charset="0"/>
              </a:defRPr>
            </a:lvl2pPr>
            <a:lvl3pPr marL="1143000" indent="-228600">
              <a:defRPr sz="2000">
                <a:solidFill>
                  <a:schemeClr val="tx1"/>
                </a:solidFill>
                <a:latin typeface="Tahoma" pitchFamily="34" charset="0"/>
              </a:defRPr>
            </a:lvl3pPr>
            <a:lvl4pPr marL="1600200" indent="-228600">
              <a:defRPr sz="2000">
                <a:solidFill>
                  <a:schemeClr val="tx1"/>
                </a:solidFill>
                <a:latin typeface="Tahoma" pitchFamily="34" charset="0"/>
              </a:defRPr>
            </a:lvl4pPr>
            <a:lvl5pPr marL="2057400" indent="-22860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fld id="{40A5F1AD-9E90-4BA0-A0C2-3E883EB6218A}" type="datetime1">
              <a:rPr lang="en-US" sz="1000"/>
              <a:pPr/>
              <a:t>10/10/2011</a:t>
            </a:fld>
            <a:endParaRPr lang="en-US" sz="1000"/>
          </a:p>
        </p:txBody>
      </p:sp>
      <p:sp>
        <p:nvSpPr>
          <p:cNvPr id="3075" name="Rectangle 14"/>
          <p:cNvSpPr txBox="1">
            <a:spLocks noGrp="1" noChangeArrowheads="1"/>
          </p:cNvSpPr>
          <p:nvPr/>
        </p:nvSpPr>
        <p:spPr bwMode="auto">
          <a:xfrm>
            <a:off x="3124200" y="6400800"/>
            <a:ext cx="2895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Tahoma" pitchFamily="34" charset="0"/>
              </a:defRPr>
            </a:lvl1pPr>
            <a:lvl2pPr marL="742950" indent="-285750">
              <a:defRPr sz="2000">
                <a:solidFill>
                  <a:schemeClr val="tx1"/>
                </a:solidFill>
                <a:latin typeface="Tahoma" pitchFamily="34" charset="0"/>
              </a:defRPr>
            </a:lvl2pPr>
            <a:lvl3pPr marL="1143000" indent="-228600">
              <a:defRPr sz="2000">
                <a:solidFill>
                  <a:schemeClr val="tx1"/>
                </a:solidFill>
                <a:latin typeface="Tahoma" pitchFamily="34" charset="0"/>
              </a:defRPr>
            </a:lvl3pPr>
            <a:lvl4pPr marL="1600200" indent="-228600">
              <a:defRPr sz="2000">
                <a:solidFill>
                  <a:schemeClr val="tx1"/>
                </a:solidFill>
                <a:latin typeface="Tahoma" pitchFamily="34" charset="0"/>
              </a:defRPr>
            </a:lvl4pPr>
            <a:lvl5pPr marL="2057400" indent="-22860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algn="ctr"/>
            <a:r>
              <a:rPr lang="en-US" sz="1000"/>
              <a:t>NJ Integrated Training - 2007 Tax Season</a:t>
            </a:r>
          </a:p>
        </p:txBody>
      </p:sp>
      <p:sp>
        <p:nvSpPr>
          <p:cNvPr id="3076" name="Rectangle 15"/>
          <p:cNvSpPr txBox="1">
            <a:spLocks noGrp="1" noChangeArrowheads="1"/>
          </p:cNvSpPr>
          <p:nvPr/>
        </p:nvSpPr>
        <p:spPr bwMode="auto">
          <a:xfrm>
            <a:off x="6553200" y="6400800"/>
            <a:ext cx="2133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Tahoma" pitchFamily="34" charset="0"/>
              </a:defRPr>
            </a:lvl1pPr>
            <a:lvl2pPr marL="742950" indent="-285750">
              <a:defRPr sz="2000">
                <a:solidFill>
                  <a:schemeClr val="tx1"/>
                </a:solidFill>
                <a:latin typeface="Tahoma" pitchFamily="34" charset="0"/>
              </a:defRPr>
            </a:lvl2pPr>
            <a:lvl3pPr marL="1143000" indent="-228600">
              <a:defRPr sz="2000">
                <a:solidFill>
                  <a:schemeClr val="tx1"/>
                </a:solidFill>
                <a:latin typeface="Tahoma" pitchFamily="34" charset="0"/>
              </a:defRPr>
            </a:lvl3pPr>
            <a:lvl4pPr marL="1600200" indent="-228600">
              <a:defRPr sz="2000">
                <a:solidFill>
                  <a:schemeClr val="tx1"/>
                </a:solidFill>
                <a:latin typeface="Tahoma" pitchFamily="34" charset="0"/>
              </a:defRPr>
            </a:lvl4pPr>
            <a:lvl5pPr marL="2057400" indent="-22860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algn="r"/>
            <a:fld id="{A57850B6-55BE-4FD1-9AE0-2BE92B972CE6}" type="slidenum">
              <a:rPr lang="en-US" sz="1000"/>
              <a:pPr algn="r"/>
              <a:t>1</a:t>
            </a:fld>
            <a:endParaRPr lang="en-US" sz="1000"/>
          </a:p>
        </p:txBody>
      </p:sp>
      <p:sp>
        <p:nvSpPr>
          <p:cNvPr id="3077" name="Rectangle 2"/>
          <p:cNvSpPr>
            <a:spLocks noGrp="1" noChangeArrowheads="1"/>
          </p:cNvSpPr>
          <p:nvPr>
            <p:ph type="ctrTitle"/>
          </p:nvPr>
        </p:nvSpPr>
        <p:spPr/>
        <p:txBody>
          <a:bodyPr/>
          <a:lstStyle/>
          <a:p>
            <a:r>
              <a:rPr lang="en-US" dirty="0" smtClean="0"/>
              <a:t>Orientation</a:t>
            </a:r>
            <a:br>
              <a:rPr lang="en-US" dirty="0" smtClean="0"/>
            </a:br>
            <a:r>
              <a:rPr lang="en-US" dirty="0" smtClean="0"/>
              <a:t>New Volunteers</a:t>
            </a:r>
          </a:p>
        </p:txBody>
      </p:sp>
      <p:sp>
        <p:nvSpPr>
          <p:cNvPr id="3078" name="Rectangle 4"/>
          <p:cNvSpPr>
            <a:spLocks noGrp="1" noChangeArrowheads="1"/>
          </p:cNvSpPr>
          <p:nvPr>
            <p:ph type="subTitle" idx="1"/>
          </p:nvPr>
        </p:nvSpPr>
        <p:spPr/>
        <p:txBody>
          <a:bodyPr/>
          <a:lstStyle/>
          <a:p>
            <a:endParaRPr lang="en-US" smtClean="0"/>
          </a:p>
          <a:p>
            <a:r>
              <a:rPr lang="en-US" smtClean="0"/>
              <a:t>VITA / TCE Programs </a:t>
            </a:r>
          </a:p>
          <a:p>
            <a:r>
              <a:rPr lang="en-US" smtClean="0"/>
              <a:t>2011</a:t>
            </a:r>
          </a:p>
          <a:p>
            <a:endParaRPr lang="en-US" dirty="0" smtClean="0"/>
          </a:p>
        </p:txBody>
      </p:sp>
      <p:sp>
        <p:nvSpPr>
          <p:cNvPr id="2" name="Date Placeholder 1"/>
          <p:cNvSpPr>
            <a:spLocks noGrp="1"/>
          </p:cNvSpPr>
          <p:nvPr>
            <p:ph type="dt" sz="half" idx="10"/>
          </p:nvPr>
        </p:nvSpPr>
        <p:spPr/>
        <p:txBody>
          <a:bodyPr/>
          <a:lstStyle/>
          <a:p>
            <a:r>
              <a:rPr lang="en-US" smtClean="0"/>
              <a:t>09-06-2011 v3</a:t>
            </a:r>
            <a:endParaRPr lang="en-US"/>
          </a:p>
        </p:txBody>
      </p:sp>
      <p:sp>
        <p:nvSpPr>
          <p:cNvPr id="3" name="Footer Placeholder 2"/>
          <p:cNvSpPr>
            <a:spLocks noGrp="1"/>
          </p:cNvSpPr>
          <p:nvPr>
            <p:ph type="ftr" sz="quarter" idx="11"/>
          </p:nvPr>
        </p:nvSpPr>
        <p:spPr/>
        <p:txBody>
          <a:bodyPr/>
          <a:lstStyle/>
          <a:p>
            <a:r>
              <a:rPr lang="en-US" smtClean="0"/>
              <a:t>ORI-10 Orientation - New Volunteers</a:t>
            </a:r>
            <a:endParaRPr lang="en-US"/>
          </a:p>
        </p:txBody>
      </p:sp>
      <p:sp>
        <p:nvSpPr>
          <p:cNvPr id="4" name="Slide Number Placeholder 3"/>
          <p:cNvSpPr>
            <a:spLocks noGrp="1"/>
          </p:cNvSpPr>
          <p:nvPr>
            <p:ph type="sldNum" sz="quarter" idx="12"/>
          </p:nvPr>
        </p:nvSpPr>
        <p:spPr/>
        <p:txBody>
          <a:bodyPr/>
          <a:lstStyle/>
          <a:p>
            <a:fld id="{189ED1FC-257D-4421-9076-5D154B5CC5DC}" type="slidenum">
              <a:rPr lang="en-US" smtClean="0"/>
              <a:pPr/>
              <a:t>1</a:t>
            </a:fld>
            <a:endParaRPr lang="en-US"/>
          </a:p>
        </p:txBody>
      </p:sp>
      <p:pic>
        <p:nvPicPr>
          <p:cNvPr id="3079" name="Picture 3" descr="april1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524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82891831"/>
      </p:ext>
    </p:extLst>
  </p:cSld>
  <p:clrMapOvr>
    <a:masterClrMapping/>
  </p:clrMapOvr>
  <p:transition advTm="120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t>National AARP Tax-Aide Statistics</a:t>
            </a:r>
          </a:p>
        </p:txBody>
      </p:sp>
      <p:sp>
        <p:nvSpPr>
          <p:cNvPr id="9219" name="Rectangle 3"/>
          <p:cNvSpPr>
            <a:spLocks noGrp="1" noChangeArrowheads="1"/>
          </p:cNvSpPr>
          <p:nvPr>
            <p:ph idx="1"/>
          </p:nvPr>
        </p:nvSpPr>
        <p:spPr/>
        <p:txBody>
          <a:bodyPr/>
          <a:lstStyle/>
          <a:p>
            <a:pPr eaLnBrk="1" hangingPunct="1"/>
            <a:r>
              <a:rPr lang="en-US" sz="3200" dirty="0" smtClean="0">
                <a:latin typeface="Arial" charset="0"/>
                <a:cs typeface="Arial" charset="0"/>
              </a:rPr>
              <a:t>Beginning our 43</a:t>
            </a:r>
            <a:r>
              <a:rPr lang="en-US" sz="3200" baseline="30000" dirty="0" smtClean="0">
                <a:latin typeface="Arial" charset="0"/>
                <a:cs typeface="Arial" charset="0"/>
              </a:rPr>
              <a:t>rd</a:t>
            </a:r>
            <a:r>
              <a:rPr lang="en-US" sz="3200" dirty="0" smtClean="0">
                <a:latin typeface="Arial" charset="0"/>
                <a:cs typeface="Arial" charset="0"/>
              </a:rPr>
              <a:t> year</a:t>
            </a:r>
          </a:p>
          <a:p>
            <a:pPr eaLnBrk="1" hangingPunct="1"/>
            <a:r>
              <a:rPr lang="en-US" sz="3200" dirty="0" smtClean="0">
                <a:latin typeface="Arial" charset="0"/>
                <a:cs typeface="Arial" charset="0"/>
              </a:rPr>
              <a:t>Operates in all 50 states</a:t>
            </a:r>
          </a:p>
          <a:p>
            <a:pPr eaLnBrk="1" hangingPunct="1"/>
            <a:r>
              <a:rPr lang="en-US" sz="3200" dirty="0" smtClean="0">
                <a:latin typeface="Arial" charset="0"/>
                <a:cs typeface="Arial" charset="0"/>
              </a:rPr>
              <a:t>Served over 2.5 million taxpayers at approximately 6,000 sites</a:t>
            </a:r>
          </a:p>
          <a:p>
            <a:pPr eaLnBrk="1" hangingPunct="1"/>
            <a:r>
              <a:rPr lang="en-US" sz="3200" dirty="0" smtClean="0">
                <a:latin typeface="Arial" charset="0"/>
                <a:cs typeface="Arial" charset="0"/>
              </a:rPr>
              <a:t>36,000 volunteers, almost all tax counselors</a:t>
            </a:r>
          </a:p>
          <a:p>
            <a:pPr eaLnBrk="1" hangingPunct="1">
              <a:buFont typeface="Wingdings 2" pitchFamily="18" charset="2"/>
              <a:buNone/>
            </a:pPr>
            <a:endParaRPr lang="en-US" sz="3200" dirty="0" smtClean="0">
              <a:latin typeface="Arial" charset="0"/>
              <a:cs typeface="Arial" charset="0"/>
            </a:endParaRPr>
          </a:p>
        </p:txBody>
      </p:sp>
      <p:sp>
        <p:nvSpPr>
          <p:cNvPr id="11266" name="Date Placeholder 3"/>
          <p:cNvSpPr>
            <a:spLocks noGrp="1"/>
          </p:cNvSpPr>
          <p:nvPr>
            <p:ph type="dt" sz="half" idx="10"/>
          </p:nvPr>
        </p:nvSpPr>
        <p:spPr/>
        <p:txBody>
          <a:bodyPr/>
          <a:lstStyle/>
          <a:p>
            <a:pPr>
              <a:defRPr/>
            </a:pPr>
            <a:r>
              <a:rPr lang="en-US" smtClean="0"/>
              <a:t>09-06-2011 v3</a:t>
            </a:r>
            <a:endParaRPr lang="en-US" dirty="0"/>
          </a:p>
        </p:txBody>
      </p:sp>
      <p:sp>
        <p:nvSpPr>
          <p:cNvPr id="11267" name="Footer Placeholder 4"/>
          <p:cNvSpPr>
            <a:spLocks noGrp="1"/>
          </p:cNvSpPr>
          <p:nvPr>
            <p:ph type="ftr" sz="quarter" idx="11"/>
          </p:nvPr>
        </p:nvSpPr>
        <p:spPr/>
        <p:txBody>
          <a:bodyPr/>
          <a:lstStyle/>
          <a:p>
            <a:pPr>
              <a:defRPr/>
            </a:pPr>
            <a:r>
              <a:rPr lang="en-US" smtClean="0"/>
              <a:t>ORI-10 Orientation - New Volunteers</a:t>
            </a:r>
            <a:endParaRPr lang="en-US"/>
          </a:p>
        </p:txBody>
      </p:sp>
      <p:sp>
        <p:nvSpPr>
          <p:cNvPr id="11268" name="Slide Number Placeholder 5"/>
          <p:cNvSpPr>
            <a:spLocks noGrp="1"/>
          </p:cNvSpPr>
          <p:nvPr>
            <p:ph type="sldNum" sz="quarter" idx="12"/>
          </p:nvPr>
        </p:nvSpPr>
        <p:spPr/>
        <p:txBody>
          <a:bodyPr/>
          <a:lstStyle/>
          <a:p>
            <a:pPr>
              <a:defRPr/>
            </a:pPr>
            <a:fld id="{40CF070A-4C48-473A-B726-4A1D3D0F943F}" type="slidenum">
              <a:rPr lang="en-US"/>
              <a:pPr>
                <a:defRPr/>
              </a:pPr>
              <a:t>10</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50296116"/>
      </p:ext>
    </p:extLst>
  </p:cSld>
  <p:clrMapOvr>
    <a:masterClrMapping/>
  </p:clrMapOvr>
  <p:transition advTm="294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smtClean="0"/>
              <a:t>IRS Form 13615</a:t>
            </a:r>
            <a:br>
              <a:rPr lang="en-US" dirty="0" smtClean="0"/>
            </a:br>
            <a:r>
              <a:rPr lang="en-US" sz="2200" dirty="0" smtClean="0"/>
              <a:t>(Volunteer Agreement / Standards of Conduct – VITA/TCE Programs)</a:t>
            </a:r>
            <a:endParaRPr lang="en-US" sz="2200" dirty="0"/>
          </a:p>
        </p:txBody>
      </p:sp>
      <p:sp>
        <p:nvSpPr>
          <p:cNvPr id="10" name="Content Placeholder 9"/>
          <p:cNvSpPr>
            <a:spLocks noGrp="1"/>
          </p:cNvSpPr>
          <p:nvPr>
            <p:ph sz="half" idx="1"/>
          </p:nvPr>
        </p:nvSpPr>
        <p:spPr/>
        <p:txBody>
          <a:bodyPr>
            <a:normAutofit fontScale="77500" lnSpcReduction="20000"/>
          </a:bodyPr>
          <a:lstStyle/>
          <a:p>
            <a:endParaRPr lang="en-US"/>
          </a:p>
        </p:txBody>
      </p:sp>
      <p:sp>
        <p:nvSpPr>
          <p:cNvPr id="11" name="Content Placeholder 10"/>
          <p:cNvSpPr>
            <a:spLocks noGrp="1"/>
          </p:cNvSpPr>
          <p:nvPr>
            <p:ph sz="half" idx="2"/>
          </p:nvPr>
        </p:nvSpPr>
        <p:spPr/>
        <p:txBody>
          <a:bodyPr>
            <a:normAutofit fontScale="77500" lnSpcReduction="20000"/>
          </a:bodyPr>
          <a:lstStyle/>
          <a:p>
            <a:r>
              <a:rPr lang="en-US" dirty="0" smtClean="0"/>
              <a:t>Available </a:t>
            </a:r>
            <a:r>
              <a:rPr lang="en-US" dirty="0"/>
              <a:t>online (</a:t>
            </a:r>
            <a:r>
              <a:rPr lang="en-US" dirty="0">
                <a:hlinkClick r:id="rId5"/>
              </a:rPr>
              <a:t>http://</a:t>
            </a:r>
            <a:r>
              <a:rPr lang="en-US" dirty="0" smtClean="0">
                <a:hlinkClick r:id="rId5"/>
              </a:rPr>
              <a:t>www.irs.gov/pub/irs-pdf/f13615.pdf</a:t>
            </a:r>
            <a:r>
              <a:rPr lang="en-US" dirty="0" smtClean="0"/>
              <a:t>)</a:t>
            </a:r>
            <a:endParaRPr lang="en-US" dirty="0"/>
          </a:p>
          <a:p>
            <a:endParaRPr lang="en-US" dirty="0"/>
          </a:p>
          <a:p>
            <a:r>
              <a:rPr lang="en-US" dirty="0" smtClean="0"/>
              <a:t>Standards </a:t>
            </a:r>
            <a:r>
              <a:rPr lang="en-US" dirty="0"/>
              <a:t>of Conduct</a:t>
            </a:r>
          </a:p>
          <a:p>
            <a:pPr lvl="1"/>
            <a:r>
              <a:rPr lang="en-US" dirty="0"/>
              <a:t>Must be signed by all volunteers</a:t>
            </a:r>
          </a:p>
          <a:p>
            <a:endParaRPr lang="en-US" dirty="0"/>
          </a:p>
          <a:p>
            <a:r>
              <a:rPr lang="en-US" dirty="0"/>
              <a:t>Certification Test results</a:t>
            </a:r>
          </a:p>
          <a:p>
            <a:pPr lvl="1"/>
            <a:r>
              <a:rPr lang="en-US" dirty="0"/>
              <a:t>Only volunteers preparing federal tax returns, answering tax law questions, or reviewing federal tax returns for accuracy are required to be certified. </a:t>
            </a:r>
          </a:p>
          <a:p>
            <a:endParaRPr lang="en-US" dirty="0"/>
          </a:p>
        </p:txBody>
      </p:sp>
      <p:sp>
        <p:nvSpPr>
          <p:cNvPr id="3" name="Date Placeholder 2"/>
          <p:cNvSpPr>
            <a:spLocks noGrp="1"/>
          </p:cNvSpPr>
          <p:nvPr>
            <p:ph type="dt" sz="half" idx="10"/>
          </p:nvPr>
        </p:nvSpPr>
        <p:spPr/>
        <p:txBody>
          <a:bodyPr/>
          <a:lstStyle/>
          <a:p>
            <a:r>
              <a:rPr lang="en-US" smtClean="0"/>
              <a:t>09-06-2011 v3</a:t>
            </a:r>
            <a:endParaRPr lang="en-US"/>
          </a:p>
        </p:txBody>
      </p:sp>
      <p:sp>
        <p:nvSpPr>
          <p:cNvPr id="4" name="Footer Placeholder 3"/>
          <p:cNvSpPr>
            <a:spLocks noGrp="1"/>
          </p:cNvSpPr>
          <p:nvPr>
            <p:ph type="ftr" sz="quarter" idx="11"/>
          </p:nvPr>
        </p:nvSpPr>
        <p:spPr/>
        <p:txBody>
          <a:bodyPr/>
          <a:lstStyle/>
          <a:p>
            <a:r>
              <a:rPr lang="en-US" smtClean="0"/>
              <a:t>ORI-10 Orientation - New Volunteers</a:t>
            </a:r>
            <a:endParaRPr lang="en-US"/>
          </a:p>
        </p:txBody>
      </p:sp>
      <p:sp>
        <p:nvSpPr>
          <p:cNvPr id="5" name="Slide Number Placeholder 4"/>
          <p:cNvSpPr>
            <a:spLocks noGrp="1"/>
          </p:cNvSpPr>
          <p:nvPr>
            <p:ph type="sldNum" sz="quarter" idx="12"/>
          </p:nvPr>
        </p:nvSpPr>
        <p:spPr/>
        <p:txBody>
          <a:bodyPr/>
          <a:lstStyle/>
          <a:p>
            <a:fld id="{189ED1FC-257D-4421-9076-5D154B5CC5DC}" type="slidenum">
              <a:rPr lang="en-US" smtClean="0"/>
              <a:t>11</a:t>
            </a:fld>
            <a:endParaRPr lang="en-US"/>
          </a:p>
        </p:txBody>
      </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 y="1367082"/>
            <a:ext cx="3962400" cy="5034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838200" y="2514600"/>
            <a:ext cx="3276600" cy="11430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467640" y="4038600"/>
            <a:ext cx="1752600" cy="2286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85800" y="4648200"/>
            <a:ext cx="3590260" cy="914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flipV="1">
            <a:off x="4114800" y="2895600"/>
            <a:ext cx="838200" cy="47625"/>
          </a:xfrm>
          <a:prstGeom prst="straightConnector1">
            <a:avLst/>
          </a:prstGeom>
          <a:ln w="38100">
            <a:solidFill>
              <a:srgbClr val="FFC000"/>
            </a:solidFill>
            <a:tailEnd type="arrow"/>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flipH="1">
            <a:off x="4276060" y="3352800"/>
            <a:ext cx="1134140" cy="685800"/>
          </a:xfrm>
          <a:prstGeom prst="straightConnector1">
            <a:avLst/>
          </a:prstGeom>
          <a:ln w="38100">
            <a:solidFill>
              <a:srgbClr val="FFC000"/>
            </a:solidFill>
            <a:tailEnd type="arrow"/>
          </a:ln>
        </p:spPr>
        <p:style>
          <a:lnRef idx="1">
            <a:schemeClr val="accent2"/>
          </a:lnRef>
          <a:fillRef idx="0">
            <a:schemeClr val="accent2"/>
          </a:fillRef>
          <a:effectRef idx="0">
            <a:schemeClr val="accent2"/>
          </a:effectRef>
          <a:fontRef idx="minor">
            <a:schemeClr val="tx1"/>
          </a:fontRef>
        </p:style>
      </p:cxnSp>
      <p:cxnSp>
        <p:nvCxnSpPr>
          <p:cNvPr id="26" name="Straight Arrow Connector 25"/>
          <p:cNvCxnSpPr/>
          <p:nvPr/>
        </p:nvCxnSpPr>
        <p:spPr>
          <a:xfrm flipH="1">
            <a:off x="4276060" y="4267201"/>
            <a:ext cx="676940" cy="457199"/>
          </a:xfrm>
          <a:prstGeom prst="straightConnector1">
            <a:avLst/>
          </a:prstGeom>
          <a:ln w="38100">
            <a:solidFill>
              <a:srgbClr val="FFC000"/>
            </a:solidFill>
            <a:tailEnd type="arrow"/>
          </a:ln>
        </p:spPr>
        <p:style>
          <a:lnRef idx="1">
            <a:schemeClr val="accent2"/>
          </a:lnRef>
          <a:fillRef idx="0">
            <a:schemeClr val="accent2"/>
          </a:fillRef>
          <a:effectRef idx="0">
            <a:schemeClr val="accent2"/>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60870457"/>
      </p:ext>
    </p:extLst>
  </p:cSld>
  <p:clrMapOvr>
    <a:masterClrMapping/>
  </p:clrMapOvr>
  <mc:AlternateContent xmlns:mc="http://schemas.openxmlformats.org/markup-compatibility/2006">
    <mc:Choice xmlns:p14="http://schemas.microsoft.com/office/powerpoint/2010/main" Requires="p14">
      <p:transition spd="slow" p14:dur="2000" advTm="29144"/>
    </mc:Choice>
    <mc:Fallback>
      <p:transition spd="slow" advTm="29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 of Conduct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 </a:t>
            </a:r>
            <a:r>
              <a:rPr lang="en-US" dirty="0"/>
              <a:t>will treat all taxpayers professionally, with courtesy and respect</a:t>
            </a:r>
            <a:r>
              <a:rPr lang="en-US" dirty="0" smtClean="0"/>
              <a:t>.</a:t>
            </a:r>
          </a:p>
          <a:p>
            <a:r>
              <a:rPr lang="en-US" dirty="0" smtClean="0"/>
              <a:t>I </a:t>
            </a:r>
            <a:r>
              <a:rPr lang="en-US" dirty="0"/>
              <a:t>will safeguard the confidentiality of taxpayer </a:t>
            </a:r>
            <a:r>
              <a:rPr lang="en-US" dirty="0" smtClean="0"/>
              <a:t>information.</a:t>
            </a:r>
          </a:p>
          <a:p>
            <a:r>
              <a:rPr lang="en-US" dirty="0" smtClean="0"/>
              <a:t>I </a:t>
            </a:r>
            <a:r>
              <a:rPr lang="en-US" dirty="0"/>
              <a:t>will apply the tax laws equitably and accurately to the best of my </a:t>
            </a:r>
            <a:r>
              <a:rPr lang="en-US" dirty="0" smtClean="0"/>
              <a:t>ability.</a:t>
            </a:r>
          </a:p>
          <a:p>
            <a:r>
              <a:rPr lang="en-US" dirty="0" smtClean="0"/>
              <a:t>I </a:t>
            </a:r>
            <a:r>
              <a:rPr lang="en-US" dirty="0"/>
              <a:t>will only prepare returns for which I am certified. (Basic, Advanced, etc</a:t>
            </a:r>
            <a:r>
              <a:rPr lang="en-US" dirty="0" smtClean="0"/>
              <a:t>.)</a:t>
            </a:r>
          </a:p>
          <a:p>
            <a:r>
              <a:rPr lang="en-US" dirty="0" smtClean="0"/>
              <a:t>I </a:t>
            </a:r>
            <a:r>
              <a:rPr lang="en-US" dirty="0"/>
              <a:t>will exercise reasonable care in the use and protection of equipment and supplies. </a:t>
            </a:r>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ORI-10 Orientation - New Volunteers</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t>12</a:t>
            </a:fld>
            <a:endParaRPr lang="en-US"/>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87429117"/>
      </p:ext>
    </p:extLst>
  </p:cSld>
  <p:clrMapOvr>
    <a:masterClrMapping/>
  </p:clrMapOvr>
  <mc:AlternateContent xmlns:mc="http://schemas.openxmlformats.org/markup-compatibility/2006">
    <mc:Choice xmlns:p14="http://schemas.microsoft.com/office/powerpoint/2010/main" Requires="p14">
      <p:transition spd="slow" p14:dur="2000" advTm="184436"/>
    </mc:Choice>
    <mc:Fallback>
      <p:transition spd="slow" advTm="184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 of Conduct</a:t>
            </a:r>
            <a:r>
              <a:rPr lang="en-US" dirty="0"/>
              <a:t> (</a:t>
            </a:r>
            <a:r>
              <a:rPr lang="en-US" dirty="0" err="1"/>
              <a:t>Con’t</a:t>
            </a:r>
            <a:r>
              <a:rPr lang="en-US" dirty="0"/>
              <a:t>)</a:t>
            </a:r>
          </a:p>
        </p:txBody>
      </p:sp>
      <p:sp>
        <p:nvSpPr>
          <p:cNvPr id="3" name="Content Placeholder 2"/>
          <p:cNvSpPr>
            <a:spLocks noGrp="1"/>
          </p:cNvSpPr>
          <p:nvPr>
            <p:ph idx="1"/>
          </p:nvPr>
        </p:nvSpPr>
        <p:spPr/>
        <p:txBody>
          <a:bodyPr>
            <a:normAutofit fontScale="92500" lnSpcReduction="20000"/>
          </a:bodyPr>
          <a:lstStyle/>
          <a:p>
            <a:r>
              <a:rPr lang="en-US" dirty="0" smtClean="0"/>
              <a:t>I </a:t>
            </a:r>
            <a:r>
              <a:rPr lang="en-US" dirty="0"/>
              <a:t>will not solicit business from taxpayers I assist or use the knowledge I have gained about them for any direct or indirect personal benefit for me or any other specific </a:t>
            </a:r>
            <a:r>
              <a:rPr lang="en-US" dirty="0" smtClean="0"/>
              <a:t>individual.</a:t>
            </a:r>
          </a:p>
          <a:p>
            <a:r>
              <a:rPr lang="en-US" dirty="0" smtClean="0"/>
              <a:t>I </a:t>
            </a:r>
            <a:r>
              <a:rPr lang="en-US" dirty="0"/>
              <a:t>will not accept payment from taxpayers for the services I provide. I may receive compensation as an employee of a program </a:t>
            </a:r>
            <a:r>
              <a:rPr lang="en-US" dirty="0" smtClean="0"/>
              <a:t>sponsor.</a:t>
            </a:r>
          </a:p>
          <a:p>
            <a:r>
              <a:rPr lang="en-US" dirty="0" smtClean="0"/>
              <a:t>I </a:t>
            </a:r>
            <a:r>
              <a:rPr lang="en-US" dirty="0"/>
              <a:t>will ensure the returns I prepare follow the Intake/Interview and Quality Review Processes </a:t>
            </a:r>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ORI-10 Orientation - New Volunteers</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t>13</a:t>
            </a:fld>
            <a:endParaRPr lang="en-US"/>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1597485"/>
      </p:ext>
    </p:extLst>
  </p:cSld>
  <p:clrMapOvr>
    <a:masterClrMapping/>
  </p:clrMapOvr>
  <mc:AlternateContent xmlns:mc="http://schemas.openxmlformats.org/markup-compatibility/2006">
    <mc:Choice xmlns:p14="http://schemas.microsoft.com/office/powerpoint/2010/main" Requires="p14">
      <p:transition spd="slow" p14:dur="2000" advTm="85182"/>
    </mc:Choice>
    <mc:Fallback>
      <p:transition spd="slow" advTm="85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2"/>
          <p:cNvSpPr>
            <a:spLocks noGrp="1" noChangeArrowheads="1"/>
          </p:cNvSpPr>
          <p:nvPr>
            <p:ph type="title"/>
          </p:nvPr>
        </p:nvSpPr>
        <p:spPr/>
        <p:txBody>
          <a:bodyPr/>
          <a:lstStyle/>
          <a:p>
            <a:pPr eaLnBrk="1" fontAlgn="auto" hangingPunct="1">
              <a:spcAft>
                <a:spcPts val="0"/>
              </a:spcAft>
              <a:defRPr/>
            </a:pPr>
            <a:r>
              <a:rPr lang="en-US" sz="3600" dirty="0" smtClean="0"/>
              <a:t>Liability and Insurance</a:t>
            </a:r>
          </a:p>
        </p:txBody>
      </p:sp>
      <p:sp>
        <p:nvSpPr>
          <p:cNvPr id="14339" name="Rectangle 3"/>
          <p:cNvSpPr>
            <a:spLocks noGrp="1" noChangeArrowheads="1"/>
          </p:cNvSpPr>
          <p:nvPr>
            <p:ph idx="1"/>
          </p:nvPr>
        </p:nvSpPr>
        <p:spPr/>
        <p:txBody>
          <a:bodyPr>
            <a:normAutofit/>
          </a:bodyPr>
          <a:lstStyle/>
          <a:p>
            <a:pPr eaLnBrk="1" hangingPunct="1">
              <a:lnSpc>
                <a:spcPct val="90000"/>
              </a:lnSpc>
              <a:defRPr/>
            </a:pPr>
            <a:r>
              <a:rPr lang="en-US" dirty="0" smtClean="0">
                <a:latin typeface="+mj-lt"/>
              </a:rPr>
              <a:t>By law</a:t>
            </a:r>
            <a:r>
              <a:rPr lang="en-US" sz="3200" dirty="0" smtClean="0">
                <a:latin typeface="+mj-lt"/>
              </a:rPr>
              <a:t>, counselors are free from liability as long as they follow the volunteer agreement standards of conduct</a:t>
            </a:r>
          </a:p>
          <a:p>
            <a:pPr lvl="1" eaLnBrk="1" hangingPunct="1">
              <a:lnSpc>
                <a:spcPct val="90000"/>
              </a:lnSpc>
              <a:buFont typeface="Wingdings 2" pitchFamily="18" charset="2"/>
              <a:buNone/>
              <a:defRPr/>
            </a:pPr>
            <a:endParaRPr lang="en-US" sz="3200" dirty="0" smtClean="0">
              <a:latin typeface="+mj-lt"/>
            </a:endParaRPr>
          </a:p>
          <a:p>
            <a:pPr eaLnBrk="1" hangingPunct="1">
              <a:lnSpc>
                <a:spcPct val="90000"/>
              </a:lnSpc>
              <a:defRPr/>
            </a:pPr>
            <a:r>
              <a:rPr lang="en-US" sz="3200" dirty="0" smtClean="0">
                <a:latin typeface="+mj-lt"/>
              </a:rPr>
              <a:t>Counselors are covered by different insurance depending on your affiliation</a:t>
            </a:r>
          </a:p>
          <a:p>
            <a:pPr lvl="1" eaLnBrk="1" hangingPunct="1">
              <a:lnSpc>
                <a:spcPct val="90000"/>
              </a:lnSpc>
              <a:defRPr/>
            </a:pPr>
            <a:r>
              <a:rPr lang="en-US" dirty="0">
                <a:latin typeface="+mj-lt"/>
              </a:rPr>
              <a:t>e</a:t>
            </a:r>
            <a:r>
              <a:rPr lang="en-US" sz="2800" dirty="0" smtClean="0">
                <a:latin typeface="+mj-lt"/>
              </a:rPr>
              <a:t>.g. AARP insurance covers personal injury and death only (and after counselor’s personal insurance is used)</a:t>
            </a:r>
          </a:p>
          <a:p>
            <a:pPr eaLnBrk="1" hangingPunct="1">
              <a:lnSpc>
                <a:spcPct val="90000"/>
              </a:lnSpc>
              <a:buFont typeface="Wingdings 2" pitchFamily="18" charset="2"/>
              <a:buNone/>
              <a:defRPr/>
            </a:pPr>
            <a:endParaRPr lang="en-US" sz="3200" dirty="0" smtClean="0">
              <a:latin typeface="+mj-lt"/>
            </a:endParaRPr>
          </a:p>
          <a:p>
            <a:pPr eaLnBrk="1" hangingPunct="1">
              <a:lnSpc>
                <a:spcPct val="90000"/>
              </a:lnSpc>
              <a:buFont typeface="Wingdings 2" pitchFamily="18" charset="2"/>
              <a:buNone/>
              <a:defRPr/>
            </a:pPr>
            <a:endParaRPr lang="en-US" sz="3200" dirty="0" smtClean="0">
              <a:latin typeface="+mj-lt"/>
            </a:endParaRPr>
          </a:p>
          <a:p>
            <a:pPr lvl="1" eaLnBrk="1" hangingPunct="1">
              <a:lnSpc>
                <a:spcPct val="90000"/>
              </a:lnSpc>
              <a:defRPr/>
            </a:pPr>
            <a:endParaRPr lang="en-US" sz="3200" dirty="0" smtClean="0">
              <a:latin typeface="+mj-lt"/>
            </a:endParaRPr>
          </a:p>
        </p:txBody>
      </p:sp>
      <p:sp>
        <p:nvSpPr>
          <p:cNvPr id="15362" name="Date Placeholder 3"/>
          <p:cNvSpPr>
            <a:spLocks noGrp="1"/>
          </p:cNvSpPr>
          <p:nvPr>
            <p:ph type="dt" sz="half" idx="10"/>
          </p:nvPr>
        </p:nvSpPr>
        <p:spPr/>
        <p:txBody>
          <a:bodyPr/>
          <a:lstStyle/>
          <a:p>
            <a:pPr>
              <a:defRPr/>
            </a:pPr>
            <a:r>
              <a:rPr lang="en-US" smtClean="0"/>
              <a:t>09-06-2011 v3</a:t>
            </a:r>
            <a:endParaRPr lang="en-US" dirty="0"/>
          </a:p>
        </p:txBody>
      </p:sp>
      <p:sp>
        <p:nvSpPr>
          <p:cNvPr id="15363" name="Footer Placeholder 4"/>
          <p:cNvSpPr>
            <a:spLocks noGrp="1"/>
          </p:cNvSpPr>
          <p:nvPr>
            <p:ph type="ftr" sz="quarter" idx="11"/>
          </p:nvPr>
        </p:nvSpPr>
        <p:spPr/>
        <p:txBody>
          <a:bodyPr/>
          <a:lstStyle/>
          <a:p>
            <a:pPr>
              <a:defRPr/>
            </a:pPr>
            <a:r>
              <a:rPr lang="en-US" smtClean="0"/>
              <a:t>ORI-10 Orientation - New Volunteers</a:t>
            </a:r>
            <a:endParaRPr lang="en-US"/>
          </a:p>
        </p:txBody>
      </p:sp>
      <p:sp>
        <p:nvSpPr>
          <p:cNvPr id="15364" name="Slide Number Placeholder 5"/>
          <p:cNvSpPr>
            <a:spLocks noGrp="1"/>
          </p:cNvSpPr>
          <p:nvPr>
            <p:ph type="sldNum" sz="quarter" idx="12"/>
          </p:nvPr>
        </p:nvSpPr>
        <p:spPr/>
        <p:txBody>
          <a:bodyPr/>
          <a:lstStyle/>
          <a:p>
            <a:pPr>
              <a:defRPr/>
            </a:pPr>
            <a:fld id="{7C05A00F-5C37-4EBF-A9A0-B5DE91E63B3E}" type="slidenum">
              <a:rPr lang="en-US"/>
              <a:pPr>
                <a:defRPr/>
              </a:pPr>
              <a:t>14</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62710062"/>
      </p:ext>
    </p:extLst>
  </p:cSld>
  <p:clrMapOvr>
    <a:masterClrMapping/>
  </p:clrMapOvr>
  <p:transition advTm="458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2"/>
          <p:cNvSpPr>
            <a:spLocks noGrp="1" noChangeArrowheads="1"/>
          </p:cNvSpPr>
          <p:nvPr>
            <p:ph type="title"/>
          </p:nvPr>
        </p:nvSpPr>
        <p:spPr/>
        <p:txBody>
          <a:bodyPr/>
          <a:lstStyle/>
          <a:p>
            <a:r>
              <a:rPr lang="en-US" smtClean="0"/>
              <a:t>Tax Preparation Process</a:t>
            </a:r>
            <a:endParaRPr lang="en-US" dirty="0" smtClean="0"/>
          </a:p>
        </p:txBody>
      </p:sp>
      <p:sp>
        <p:nvSpPr>
          <p:cNvPr id="14339" name="Rectangle 3"/>
          <p:cNvSpPr>
            <a:spLocks noGrp="1" noChangeArrowheads="1"/>
          </p:cNvSpPr>
          <p:nvPr>
            <p:ph idx="1"/>
          </p:nvPr>
        </p:nvSpPr>
        <p:spPr/>
        <p:txBody>
          <a:bodyPr>
            <a:normAutofit fontScale="62500" lnSpcReduction="20000"/>
          </a:bodyPr>
          <a:lstStyle/>
          <a:p>
            <a:r>
              <a:rPr lang="en-US" dirty="0" smtClean="0"/>
              <a:t>Tax returns are prepared at convenient local sites (e.g. libraries, churches, senior centers, etc.)</a:t>
            </a:r>
          </a:p>
          <a:p>
            <a:pPr lvl="1"/>
            <a:r>
              <a:rPr lang="en-US" dirty="0" smtClean="0"/>
              <a:t>Start/End dates and hours of operation vary by site</a:t>
            </a:r>
          </a:p>
          <a:p>
            <a:pPr lvl="1"/>
            <a:r>
              <a:rPr lang="en-US" dirty="0" smtClean="0"/>
              <a:t>Many sites require appointments; almost all sites accept walk-ins</a:t>
            </a:r>
          </a:p>
          <a:p>
            <a:pPr lvl="1"/>
            <a:r>
              <a:rPr lang="en-US" dirty="0" smtClean="0"/>
              <a:t>Some organizations may offer special services for home-bound taxpayers</a:t>
            </a:r>
          </a:p>
          <a:p>
            <a:pPr lvl="1"/>
            <a:r>
              <a:rPr lang="en-US" dirty="0" smtClean="0"/>
              <a:t>All tax returns are prepared in the presence of the taxpayer</a:t>
            </a:r>
          </a:p>
          <a:p>
            <a:r>
              <a:rPr lang="en-US" dirty="0" smtClean="0"/>
              <a:t>New volunteers are assigned to work at one (or more) sites</a:t>
            </a:r>
          </a:p>
          <a:p>
            <a:pPr lvl="1"/>
            <a:r>
              <a:rPr lang="en-US" dirty="0" smtClean="0"/>
              <a:t>Experienced volunteers at the site mentor the new volunteers to ease them into the process  </a:t>
            </a:r>
          </a:p>
          <a:p>
            <a:pPr lvl="1"/>
            <a:r>
              <a:rPr lang="en-US" dirty="0" smtClean="0"/>
              <a:t>All volunteers are expected to commit to a schedule of at least 4 hours per week during the tax season (vacations are allowed)</a:t>
            </a:r>
          </a:p>
          <a:p>
            <a:r>
              <a:rPr lang="en-US" dirty="0" smtClean="0"/>
              <a:t>Tax returns are prepared on computers with </a:t>
            </a:r>
            <a:r>
              <a:rPr lang="en-US" dirty="0" err="1" smtClean="0"/>
              <a:t>TaxWise</a:t>
            </a:r>
            <a:r>
              <a:rPr lang="en-US" dirty="0" smtClean="0"/>
              <a:t> software </a:t>
            </a:r>
          </a:p>
          <a:p>
            <a:pPr lvl="1"/>
            <a:r>
              <a:rPr lang="en-US" dirty="0" smtClean="0"/>
              <a:t>Many sites / organizations will supply computers for return preparation, but use of your personal laptop is encouraged</a:t>
            </a:r>
          </a:p>
          <a:p>
            <a:pPr lvl="1"/>
            <a:r>
              <a:rPr lang="en-US" dirty="0" err="1" smtClean="0"/>
              <a:t>TaxWise</a:t>
            </a:r>
            <a:r>
              <a:rPr lang="en-US" dirty="0" smtClean="0"/>
              <a:t> (either the desktop version or online version) is the only software which may be used by the volunteer programs</a:t>
            </a:r>
          </a:p>
          <a:p>
            <a:endParaRPr lang="en-US" dirty="0" smtClean="0"/>
          </a:p>
        </p:txBody>
      </p:sp>
      <p:sp>
        <p:nvSpPr>
          <p:cNvPr id="15362" name="Date Placeholder 3"/>
          <p:cNvSpPr>
            <a:spLocks noGrp="1"/>
          </p:cNvSpPr>
          <p:nvPr>
            <p:ph type="dt" sz="half" idx="10"/>
          </p:nvPr>
        </p:nvSpPr>
        <p:spPr/>
        <p:txBody>
          <a:bodyPr/>
          <a:lstStyle/>
          <a:p>
            <a:r>
              <a:rPr lang="en-US" smtClean="0"/>
              <a:t>09-06-2011 v3</a:t>
            </a:r>
            <a:endParaRPr lang="en-US" dirty="0"/>
          </a:p>
        </p:txBody>
      </p:sp>
      <p:sp>
        <p:nvSpPr>
          <p:cNvPr id="15363" name="Footer Placeholder 4"/>
          <p:cNvSpPr>
            <a:spLocks noGrp="1"/>
          </p:cNvSpPr>
          <p:nvPr>
            <p:ph type="ftr" sz="quarter" idx="11"/>
          </p:nvPr>
        </p:nvSpPr>
        <p:spPr/>
        <p:txBody>
          <a:bodyPr/>
          <a:lstStyle/>
          <a:p>
            <a:r>
              <a:rPr lang="en-US" smtClean="0"/>
              <a:t>ORI-10 Orientation - New Volunteers</a:t>
            </a:r>
            <a:endParaRPr lang="en-US"/>
          </a:p>
        </p:txBody>
      </p:sp>
      <p:sp>
        <p:nvSpPr>
          <p:cNvPr id="15364" name="Slide Number Placeholder 5"/>
          <p:cNvSpPr>
            <a:spLocks noGrp="1"/>
          </p:cNvSpPr>
          <p:nvPr>
            <p:ph type="sldNum" sz="quarter" idx="12"/>
          </p:nvPr>
        </p:nvSpPr>
        <p:spPr/>
        <p:txBody>
          <a:bodyPr/>
          <a:lstStyle/>
          <a:p>
            <a:fld id="{44C2F40D-F1EE-4D5C-940F-72C543374407}" type="slidenum">
              <a:rPr lang="en-US" smtClean="0"/>
              <a:pPr/>
              <a:t>15</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97634568"/>
      </p:ext>
    </p:extLst>
  </p:cSld>
  <p:clrMapOvr>
    <a:masterClrMapping/>
  </p:clrMapOvr>
  <p:transition advTm="1297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2"/>
          <p:cNvSpPr>
            <a:spLocks noGrp="1" noChangeArrowheads="1"/>
          </p:cNvSpPr>
          <p:nvPr>
            <p:ph type="title"/>
          </p:nvPr>
        </p:nvSpPr>
        <p:spPr/>
        <p:txBody>
          <a:bodyPr/>
          <a:lstStyle/>
          <a:p>
            <a:r>
              <a:rPr lang="en-US" smtClean="0"/>
              <a:t>Tax Preparation Process (Con’t)</a:t>
            </a:r>
            <a:endParaRPr lang="en-US" dirty="0" smtClean="0"/>
          </a:p>
        </p:txBody>
      </p:sp>
      <p:sp>
        <p:nvSpPr>
          <p:cNvPr id="14339" name="Rectangle 3"/>
          <p:cNvSpPr>
            <a:spLocks noGrp="1" noChangeArrowheads="1"/>
          </p:cNvSpPr>
          <p:nvPr>
            <p:ph idx="1"/>
          </p:nvPr>
        </p:nvSpPr>
        <p:spPr/>
        <p:txBody>
          <a:bodyPr>
            <a:normAutofit fontScale="62500" lnSpcReduction="20000"/>
          </a:bodyPr>
          <a:lstStyle/>
          <a:p>
            <a:r>
              <a:rPr lang="en-US" dirty="0" smtClean="0"/>
              <a:t>Preparers work with the taxpayer to obtain the necessary information to be entered into the </a:t>
            </a:r>
            <a:r>
              <a:rPr lang="en-US" dirty="0" err="1" smtClean="0"/>
              <a:t>TaxWise</a:t>
            </a:r>
            <a:r>
              <a:rPr lang="en-US" dirty="0" smtClean="0"/>
              <a:t> program</a:t>
            </a:r>
          </a:p>
          <a:p>
            <a:pPr lvl="1"/>
            <a:r>
              <a:rPr lang="en-US" dirty="0" smtClean="0"/>
              <a:t>Using an interview process and associated Intake Sheet questionnaire</a:t>
            </a:r>
          </a:p>
          <a:p>
            <a:pPr lvl="1"/>
            <a:r>
              <a:rPr lang="en-US" dirty="0" smtClean="0"/>
              <a:t>Preparers will be provided with and should use standard IRS and locally developed reference materials</a:t>
            </a:r>
          </a:p>
          <a:p>
            <a:pPr lvl="2"/>
            <a:r>
              <a:rPr lang="en-US" dirty="0" smtClean="0"/>
              <a:t>When in doubt, look it up; If still not sure, ask for help from your Site Coordinator</a:t>
            </a:r>
          </a:p>
          <a:p>
            <a:pPr lvl="1"/>
            <a:r>
              <a:rPr lang="en-US" dirty="0" smtClean="0"/>
              <a:t>If you are not trained and certified in any aspect of a tax return, then the taxpayer must be referred back to the site coordinator for re-assignment</a:t>
            </a:r>
          </a:p>
          <a:p>
            <a:pPr lvl="2"/>
            <a:r>
              <a:rPr lang="en-US" dirty="0" smtClean="0"/>
              <a:t>If outside the scope of the program, then the taxpayer must seek help from a paid preparer</a:t>
            </a:r>
          </a:p>
          <a:p>
            <a:r>
              <a:rPr lang="en-US" dirty="0" smtClean="0"/>
              <a:t>All tax returns must be reviewed by a second certified counselor for accuracy</a:t>
            </a:r>
          </a:p>
          <a:p>
            <a:pPr lvl="1"/>
            <a:r>
              <a:rPr lang="en-US" dirty="0" smtClean="0"/>
              <a:t>Even the simplest tax returns prepared by the most expert preparers</a:t>
            </a:r>
          </a:p>
          <a:p>
            <a:endParaRPr lang="en-US" dirty="0" smtClean="0"/>
          </a:p>
        </p:txBody>
      </p:sp>
      <p:sp>
        <p:nvSpPr>
          <p:cNvPr id="15362" name="Date Placeholder 3"/>
          <p:cNvSpPr>
            <a:spLocks noGrp="1"/>
          </p:cNvSpPr>
          <p:nvPr>
            <p:ph type="dt" sz="half" idx="10"/>
          </p:nvPr>
        </p:nvSpPr>
        <p:spPr/>
        <p:txBody>
          <a:bodyPr/>
          <a:lstStyle/>
          <a:p>
            <a:r>
              <a:rPr lang="en-US" smtClean="0"/>
              <a:t>09-06-2011 v3</a:t>
            </a:r>
            <a:endParaRPr lang="en-US" dirty="0"/>
          </a:p>
        </p:txBody>
      </p:sp>
      <p:sp>
        <p:nvSpPr>
          <p:cNvPr id="15363" name="Footer Placeholder 4"/>
          <p:cNvSpPr>
            <a:spLocks noGrp="1"/>
          </p:cNvSpPr>
          <p:nvPr>
            <p:ph type="ftr" sz="quarter" idx="11"/>
          </p:nvPr>
        </p:nvSpPr>
        <p:spPr/>
        <p:txBody>
          <a:bodyPr/>
          <a:lstStyle/>
          <a:p>
            <a:r>
              <a:rPr lang="en-US" smtClean="0"/>
              <a:t>ORI-10 Orientation - New Volunteers</a:t>
            </a:r>
            <a:endParaRPr lang="en-US"/>
          </a:p>
        </p:txBody>
      </p:sp>
      <p:sp>
        <p:nvSpPr>
          <p:cNvPr id="15364" name="Slide Number Placeholder 5"/>
          <p:cNvSpPr>
            <a:spLocks noGrp="1"/>
          </p:cNvSpPr>
          <p:nvPr>
            <p:ph type="sldNum" sz="quarter" idx="12"/>
          </p:nvPr>
        </p:nvSpPr>
        <p:spPr/>
        <p:txBody>
          <a:bodyPr/>
          <a:lstStyle/>
          <a:p>
            <a:fld id="{28A8F5C6-7304-4C93-9EF8-7E6EA81B8048}" type="slidenum">
              <a:rPr lang="en-US" smtClean="0"/>
              <a:pPr/>
              <a:t>16</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26089859"/>
      </p:ext>
    </p:extLst>
  </p:cSld>
  <p:clrMapOvr>
    <a:masterClrMapping/>
  </p:clrMapOvr>
  <p:transition advTm="1557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2"/>
          <p:cNvSpPr>
            <a:spLocks noGrp="1" noChangeArrowheads="1"/>
          </p:cNvSpPr>
          <p:nvPr>
            <p:ph type="title"/>
          </p:nvPr>
        </p:nvSpPr>
        <p:spPr/>
        <p:txBody>
          <a:bodyPr/>
          <a:lstStyle/>
          <a:p>
            <a:r>
              <a:rPr lang="en-US" smtClean="0"/>
              <a:t>Tax Preparation Process (Con’t)</a:t>
            </a:r>
            <a:endParaRPr lang="en-US" dirty="0" smtClean="0"/>
          </a:p>
        </p:txBody>
      </p:sp>
      <p:sp>
        <p:nvSpPr>
          <p:cNvPr id="14339" name="Rectangle 3"/>
          <p:cNvSpPr>
            <a:spLocks noGrp="1" noChangeArrowheads="1"/>
          </p:cNvSpPr>
          <p:nvPr>
            <p:ph idx="1"/>
          </p:nvPr>
        </p:nvSpPr>
        <p:spPr/>
        <p:txBody>
          <a:bodyPr>
            <a:normAutofit fontScale="70000" lnSpcReduction="20000"/>
          </a:bodyPr>
          <a:lstStyle/>
          <a:p>
            <a:r>
              <a:rPr lang="en-US" dirty="0"/>
              <a:t>The </a:t>
            </a:r>
            <a:r>
              <a:rPr lang="en-US" dirty="0" smtClean="0"/>
              <a:t>tax return </a:t>
            </a:r>
            <a:r>
              <a:rPr lang="en-US" dirty="0"/>
              <a:t>is explained to the taxpayer and a printed copy is provided for their records</a:t>
            </a:r>
          </a:p>
          <a:p>
            <a:r>
              <a:rPr lang="en-US" dirty="0" smtClean="0"/>
              <a:t>Completed tax returns are submitted electronically (e-filed) by an ERO (Electronic Return Originator)  </a:t>
            </a:r>
          </a:p>
          <a:p>
            <a:pPr lvl="1"/>
            <a:r>
              <a:rPr lang="en-US" dirty="0" smtClean="0"/>
              <a:t>Tax returns are usually sent as a group after the site closes for the day</a:t>
            </a:r>
          </a:p>
          <a:p>
            <a:pPr lvl="1"/>
            <a:r>
              <a:rPr lang="en-US" dirty="0" smtClean="0"/>
              <a:t>There are a few unusual situations in which the taxpayer will be required to submit their own tax return on paper</a:t>
            </a:r>
          </a:p>
          <a:p>
            <a:r>
              <a:rPr lang="en-US" dirty="0" smtClean="0"/>
              <a:t>Payments and refunds are handled directly with the IRS or NJ Division of Taxation</a:t>
            </a:r>
          </a:p>
          <a:p>
            <a:pPr lvl="1"/>
            <a:r>
              <a:rPr lang="en-US" dirty="0" smtClean="0"/>
              <a:t>Paper check (slower) or direct deposit (quicker)</a:t>
            </a:r>
          </a:p>
          <a:p>
            <a:r>
              <a:rPr lang="en-US" dirty="0" smtClean="0"/>
              <a:t>Some sites / organizations offer additional services (Financial Education and Asset Building in IRS parlance)</a:t>
            </a:r>
          </a:p>
          <a:p>
            <a:endParaRPr lang="en-US" dirty="0" smtClean="0"/>
          </a:p>
        </p:txBody>
      </p:sp>
      <p:sp>
        <p:nvSpPr>
          <p:cNvPr id="15362" name="Date Placeholder 3"/>
          <p:cNvSpPr>
            <a:spLocks noGrp="1"/>
          </p:cNvSpPr>
          <p:nvPr>
            <p:ph type="dt" sz="half" idx="10"/>
          </p:nvPr>
        </p:nvSpPr>
        <p:spPr/>
        <p:txBody>
          <a:bodyPr/>
          <a:lstStyle/>
          <a:p>
            <a:r>
              <a:rPr lang="en-US" smtClean="0"/>
              <a:t>09-06-2011 v3</a:t>
            </a:r>
            <a:endParaRPr lang="en-US" dirty="0"/>
          </a:p>
        </p:txBody>
      </p:sp>
      <p:sp>
        <p:nvSpPr>
          <p:cNvPr id="15363" name="Footer Placeholder 4"/>
          <p:cNvSpPr>
            <a:spLocks noGrp="1"/>
          </p:cNvSpPr>
          <p:nvPr>
            <p:ph type="ftr" sz="quarter" idx="11"/>
          </p:nvPr>
        </p:nvSpPr>
        <p:spPr/>
        <p:txBody>
          <a:bodyPr/>
          <a:lstStyle/>
          <a:p>
            <a:r>
              <a:rPr lang="en-US" smtClean="0"/>
              <a:t>ORI-10 Orientation - New Volunteers</a:t>
            </a:r>
            <a:endParaRPr lang="en-US"/>
          </a:p>
        </p:txBody>
      </p:sp>
      <p:sp>
        <p:nvSpPr>
          <p:cNvPr id="15364" name="Slide Number Placeholder 5"/>
          <p:cNvSpPr>
            <a:spLocks noGrp="1"/>
          </p:cNvSpPr>
          <p:nvPr>
            <p:ph type="sldNum" sz="quarter" idx="12"/>
          </p:nvPr>
        </p:nvSpPr>
        <p:spPr/>
        <p:txBody>
          <a:bodyPr/>
          <a:lstStyle/>
          <a:p>
            <a:fld id="{28A8F5C6-7304-4C93-9EF8-7E6EA81B8048}" type="slidenum">
              <a:rPr lang="en-US" smtClean="0"/>
              <a:pPr/>
              <a:t>17</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79690149"/>
      </p:ext>
    </p:extLst>
  </p:cSld>
  <p:clrMapOvr>
    <a:masterClrMapping/>
  </p:clrMapOvr>
  <p:transition advTm="1120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fontAlgn="auto" hangingPunct="1">
              <a:spcAft>
                <a:spcPts val="0"/>
              </a:spcAft>
              <a:defRPr/>
            </a:pPr>
            <a:r>
              <a:rPr lang="en-US" dirty="0" smtClean="0"/>
              <a:t>New Volunteer Training</a:t>
            </a:r>
          </a:p>
        </p:txBody>
      </p:sp>
      <p:sp>
        <p:nvSpPr>
          <p:cNvPr id="6147" name="Content Placeholder 2"/>
          <p:cNvSpPr>
            <a:spLocks noGrp="1"/>
          </p:cNvSpPr>
          <p:nvPr>
            <p:ph idx="1"/>
          </p:nvPr>
        </p:nvSpPr>
        <p:spPr/>
        <p:txBody>
          <a:bodyPr>
            <a:normAutofit fontScale="70000" lnSpcReduction="20000"/>
          </a:bodyPr>
          <a:lstStyle/>
          <a:p>
            <a:pPr eaLnBrk="1" hangingPunct="1">
              <a:defRPr/>
            </a:pPr>
            <a:r>
              <a:rPr lang="en-US" sz="3200" dirty="0" smtClean="0">
                <a:latin typeface="Arial" charset="0"/>
                <a:cs typeface="Arial" charset="0"/>
              </a:rPr>
              <a:t>Training is </a:t>
            </a:r>
            <a:r>
              <a:rPr lang="en-US" sz="3200" b="1" cap="all" dirty="0" smtClean="0">
                <a:solidFill>
                  <a:srgbClr val="FFFF00"/>
                </a:solidFill>
                <a:latin typeface="Arial" charset="0"/>
                <a:cs typeface="Arial" charset="0"/>
              </a:rPr>
              <a:t>free</a:t>
            </a:r>
            <a:r>
              <a:rPr lang="en-US" sz="3200" dirty="0" smtClean="0">
                <a:latin typeface="Arial" charset="0"/>
                <a:cs typeface="Arial" charset="0"/>
              </a:rPr>
              <a:t> and all modules are available online</a:t>
            </a:r>
          </a:p>
          <a:p>
            <a:pPr lvl="1">
              <a:defRPr/>
            </a:pPr>
            <a:r>
              <a:rPr lang="en-US" sz="2800" dirty="0" smtClean="0">
                <a:latin typeface="Arial" charset="0"/>
                <a:cs typeface="Arial" charset="0"/>
              </a:rPr>
              <a:t>go to </a:t>
            </a:r>
            <a:r>
              <a:rPr lang="en-US" sz="2800" dirty="0" smtClean="0">
                <a:latin typeface="Arial" charset="0"/>
                <a:cs typeface="Arial" charset="0"/>
                <a:hlinkClick r:id="rId5"/>
              </a:rPr>
              <a:t>www.TaxPrep4Free.org</a:t>
            </a:r>
            <a:r>
              <a:rPr lang="en-US" sz="2800" dirty="0" smtClean="0">
                <a:latin typeface="Arial" charset="0"/>
                <a:cs typeface="Arial" charset="0"/>
              </a:rPr>
              <a:t> and click on Training</a:t>
            </a:r>
          </a:p>
          <a:p>
            <a:pPr lvl="1">
              <a:defRPr/>
            </a:pPr>
            <a:endParaRPr lang="en-US" sz="2800" dirty="0" smtClean="0">
              <a:latin typeface="Arial" charset="0"/>
              <a:cs typeface="Arial" charset="0"/>
            </a:endParaRPr>
          </a:p>
          <a:p>
            <a:pPr eaLnBrk="1" hangingPunct="1">
              <a:defRPr/>
            </a:pPr>
            <a:r>
              <a:rPr lang="en-US" dirty="0" smtClean="0">
                <a:latin typeface="Arial" charset="0"/>
                <a:cs typeface="Arial" charset="0"/>
              </a:rPr>
              <a:t>All New </a:t>
            </a:r>
            <a:r>
              <a:rPr lang="en-US" dirty="0">
                <a:latin typeface="Arial" charset="0"/>
                <a:cs typeface="Arial" charset="0"/>
              </a:rPr>
              <a:t>V</a:t>
            </a:r>
            <a:r>
              <a:rPr lang="en-US" dirty="0" smtClean="0">
                <a:latin typeface="Arial" charset="0"/>
                <a:cs typeface="Arial" charset="0"/>
              </a:rPr>
              <a:t>olunteers</a:t>
            </a:r>
          </a:p>
          <a:p>
            <a:pPr lvl="1">
              <a:defRPr/>
            </a:pPr>
            <a:r>
              <a:rPr lang="en-US" sz="2800" dirty="0">
                <a:latin typeface="Arial" charset="0"/>
                <a:cs typeface="Arial" charset="0"/>
              </a:rPr>
              <a:t>U</a:t>
            </a:r>
            <a:r>
              <a:rPr lang="en-US" sz="2800" dirty="0" smtClean="0">
                <a:latin typeface="Arial" charset="0"/>
                <a:cs typeface="Arial" charset="0"/>
              </a:rPr>
              <a:t>nderstand the mission of the programs, standards of conduct, and tax return preparation process (Orientation)</a:t>
            </a:r>
          </a:p>
          <a:p>
            <a:pPr lvl="1">
              <a:defRPr/>
            </a:pPr>
            <a:r>
              <a:rPr lang="en-US" dirty="0" smtClean="0">
                <a:latin typeface="Arial" charset="0"/>
                <a:cs typeface="Arial" charset="0"/>
              </a:rPr>
              <a:t>Note: there may be additional organization and/or site specific training required</a:t>
            </a:r>
            <a:endParaRPr lang="en-US" sz="2800" dirty="0" smtClean="0">
              <a:latin typeface="Arial" charset="0"/>
              <a:cs typeface="Arial" charset="0"/>
            </a:endParaRPr>
          </a:p>
          <a:p>
            <a:pPr>
              <a:defRPr/>
            </a:pPr>
            <a:r>
              <a:rPr lang="en-US" sz="3200" dirty="0" smtClean="0">
                <a:latin typeface="Arial" charset="0"/>
                <a:cs typeface="Arial" charset="0"/>
              </a:rPr>
              <a:t>New Preparers </a:t>
            </a:r>
          </a:p>
          <a:p>
            <a:pPr lvl="1">
              <a:defRPr/>
            </a:pPr>
            <a:r>
              <a:rPr lang="en-US" dirty="0">
                <a:latin typeface="Arial" charset="0"/>
                <a:cs typeface="Arial" charset="0"/>
              </a:rPr>
              <a:t>E</a:t>
            </a:r>
            <a:r>
              <a:rPr lang="en-US" dirty="0" smtClean="0">
                <a:latin typeface="Arial" charset="0"/>
                <a:cs typeface="Arial" charset="0"/>
              </a:rPr>
              <a:t>xplained in following slides</a:t>
            </a:r>
          </a:p>
          <a:p>
            <a:pPr>
              <a:defRPr/>
            </a:pPr>
            <a:r>
              <a:rPr lang="en-US" dirty="0" smtClean="0">
                <a:latin typeface="Arial" charset="0"/>
                <a:cs typeface="Arial" charset="0"/>
              </a:rPr>
              <a:t>Others Roles</a:t>
            </a:r>
            <a:endParaRPr lang="en-US" sz="3200" dirty="0" smtClean="0">
              <a:latin typeface="Arial" charset="0"/>
              <a:cs typeface="Arial" charset="0"/>
            </a:endParaRPr>
          </a:p>
          <a:p>
            <a:pPr lvl="1">
              <a:defRPr/>
            </a:pPr>
            <a:r>
              <a:rPr lang="en-US" sz="2800" dirty="0" smtClean="0">
                <a:latin typeface="Arial" charset="0"/>
                <a:cs typeface="Arial" charset="0"/>
              </a:rPr>
              <a:t>Role specific training </a:t>
            </a:r>
            <a:r>
              <a:rPr lang="en-US" dirty="0" smtClean="0">
                <a:latin typeface="Arial" charset="0"/>
                <a:cs typeface="Arial" charset="0"/>
              </a:rPr>
              <a:t>as appropriate</a:t>
            </a:r>
            <a:r>
              <a:rPr lang="en-US" sz="2800" dirty="0" smtClean="0">
                <a:latin typeface="Arial" charset="0"/>
                <a:cs typeface="Arial" charset="0"/>
              </a:rPr>
              <a:t> (e.g. Site Coordinator, ERO)</a:t>
            </a:r>
          </a:p>
          <a:p>
            <a:pPr lvl="1">
              <a:defRPr/>
            </a:pPr>
            <a:r>
              <a:rPr lang="en-US" dirty="0" smtClean="0">
                <a:latin typeface="Arial" charset="0"/>
                <a:cs typeface="Arial" charset="0"/>
              </a:rPr>
              <a:t>Not discussed further as part of Orientation</a:t>
            </a:r>
            <a:endParaRPr lang="en-US" sz="2800" dirty="0" smtClean="0">
              <a:latin typeface="Arial" charset="0"/>
              <a:cs typeface="Arial" charset="0"/>
            </a:endParaRPr>
          </a:p>
          <a:p>
            <a:pPr lvl="1">
              <a:defRPr/>
            </a:pPr>
            <a:endParaRPr lang="en-US" sz="2800" dirty="0" smtClean="0">
              <a:latin typeface="Arial" charset="0"/>
              <a:cs typeface="Arial" charset="0"/>
            </a:endParaRPr>
          </a:p>
          <a:p>
            <a:pPr eaLnBrk="1" hangingPunct="1">
              <a:buFont typeface="Wingdings" pitchFamily="2" charset="2"/>
              <a:buNone/>
              <a:defRPr/>
            </a:pPr>
            <a:endParaRPr lang="en-US" dirty="0" smtClean="0">
              <a:latin typeface="Arial" charset="0"/>
              <a:cs typeface="Arial" charset="0"/>
            </a:endParaRPr>
          </a:p>
          <a:p>
            <a:pPr eaLnBrk="1" hangingPunct="1">
              <a:defRPr/>
            </a:pPr>
            <a:endParaRPr lang="en-US" dirty="0" smtClean="0">
              <a:latin typeface="Arial" charset="0"/>
              <a:cs typeface="Arial" charset="0"/>
            </a:endParaRPr>
          </a:p>
          <a:p>
            <a:pPr eaLnBrk="1" hangingPunct="1">
              <a:defRPr/>
            </a:pPr>
            <a:endParaRPr lang="en-US" dirty="0" smtClean="0">
              <a:latin typeface="Arial" charset="0"/>
              <a:cs typeface="Arial" charset="0"/>
            </a:endParaRPr>
          </a:p>
        </p:txBody>
      </p:sp>
      <p:sp>
        <p:nvSpPr>
          <p:cNvPr id="2" name="Date Placeholder 1"/>
          <p:cNvSpPr>
            <a:spLocks noGrp="1"/>
          </p:cNvSpPr>
          <p:nvPr>
            <p:ph type="dt" sz="half" idx="10"/>
          </p:nvPr>
        </p:nvSpPr>
        <p:spPr/>
        <p:txBody>
          <a:bodyPr/>
          <a:lstStyle/>
          <a:p>
            <a:r>
              <a:rPr lang="en-US" smtClean="0"/>
              <a:t>09-06-2011 v3</a:t>
            </a:r>
            <a:endParaRPr lang="en-US"/>
          </a:p>
        </p:txBody>
      </p:sp>
      <p:sp>
        <p:nvSpPr>
          <p:cNvPr id="3" name="Footer Placeholder 2"/>
          <p:cNvSpPr>
            <a:spLocks noGrp="1"/>
          </p:cNvSpPr>
          <p:nvPr>
            <p:ph type="ftr" sz="quarter" idx="11"/>
          </p:nvPr>
        </p:nvSpPr>
        <p:spPr/>
        <p:txBody>
          <a:bodyPr/>
          <a:lstStyle/>
          <a:p>
            <a:r>
              <a:rPr lang="en-US" smtClean="0"/>
              <a:t>ORI-10 Orientation - New Volunteers</a:t>
            </a:r>
            <a:endParaRPr lang="en-US"/>
          </a:p>
        </p:txBody>
      </p:sp>
      <p:sp>
        <p:nvSpPr>
          <p:cNvPr id="4" name="Slide Number Placeholder 3"/>
          <p:cNvSpPr>
            <a:spLocks noGrp="1"/>
          </p:cNvSpPr>
          <p:nvPr>
            <p:ph type="sldNum" sz="quarter" idx="12"/>
          </p:nvPr>
        </p:nvSpPr>
        <p:spPr/>
        <p:txBody>
          <a:bodyPr/>
          <a:lstStyle/>
          <a:p>
            <a:fld id="{189ED1FC-257D-4421-9076-5D154B5CC5DC}" type="slidenum">
              <a:rPr lang="en-US" smtClean="0"/>
              <a:t>18</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91111657"/>
      </p:ext>
    </p:extLst>
  </p:cSld>
  <p:clrMapOvr>
    <a:masterClrMapping/>
  </p:clrMapOvr>
  <p:transition advTm="672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Preparer Training</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Build skills and knowledge so can join with returning preparers for current year (TY2011) training in December</a:t>
            </a:r>
          </a:p>
          <a:p>
            <a:pPr lvl="1"/>
            <a:r>
              <a:rPr lang="en-US" dirty="0" smtClean="0"/>
              <a:t>Based on prior year (TY2010) to allow early start</a:t>
            </a:r>
          </a:p>
          <a:p>
            <a:r>
              <a:rPr lang="en-US" dirty="0" smtClean="0"/>
              <a:t>Three steps:</a:t>
            </a:r>
          </a:p>
          <a:p>
            <a:pPr lvl="1"/>
            <a:r>
              <a:rPr lang="en-US" dirty="0" smtClean="0"/>
              <a:t>Familiarization – Learn to use the software without worrying about tax law issues</a:t>
            </a:r>
          </a:p>
          <a:p>
            <a:pPr lvl="1"/>
            <a:r>
              <a:rPr lang="en-US" dirty="0" smtClean="0"/>
              <a:t>Tax Law – Learn relevant tax law for returns we are allowed to prepare </a:t>
            </a:r>
            <a:r>
              <a:rPr lang="en-US" dirty="0"/>
              <a:t>(federal and NJ</a:t>
            </a:r>
            <a:r>
              <a:rPr lang="en-US" dirty="0" smtClean="0"/>
              <a:t>)</a:t>
            </a:r>
          </a:p>
          <a:p>
            <a:pPr lvl="1"/>
            <a:r>
              <a:rPr lang="en-US" dirty="0" smtClean="0"/>
              <a:t>Proficiency – Demonstrate the ability to apply tax law and software best practices to prepare high quality, accurate returns</a:t>
            </a:r>
          </a:p>
          <a:p>
            <a:r>
              <a:rPr lang="en-US" dirty="0" smtClean="0"/>
              <a:t>IRS Certification levels – Basic, Intermediate, and Advanced</a:t>
            </a:r>
          </a:p>
          <a:p>
            <a:pPr lvl="1"/>
            <a:r>
              <a:rPr lang="en-US" dirty="0" smtClean="0"/>
              <a:t>Other levels (Military, International) not supported by our training</a:t>
            </a:r>
          </a:p>
          <a:p>
            <a:r>
              <a:rPr lang="en-US" dirty="0" smtClean="0"/>
              <a:t>Self-paced</a:t>
            </a:r>
          </a:p>
          <a:p>
            <a:pPr lvl="1"/>
            <a:r>
              <a:rPr lang="en-US" dirty="0" smtClean="0"/>
              <a:t>Based on IRS standard materials plus locally developed webinars, screencasts, narrated presentations, guidelines, checklists, etc.</a:t>
            </a:r>
          </a:p>
          <a:p>
            <a:pPr lvl="1"/>
            <a:r>
              <a:rPr lang="en-US" dirty="0" smtClean="0"/>
              <a:t>Emphasis on building necessary skills to prepare returns using supplied software</a:t>
            </a:r>
          </a:p>
          <a:p>
            <a:pPr lvl="1"/>
            <a:r>
              <a:rPr lang="en-US" dirty="0" smtClean="0"/>
              <a:t>Will require at least 40 hours between now and December</a:t>
            </a:r>
          </a:p>
          <a:p>
            <a:r>
              <a:rPr lang="en-US" dirty="0" smtClean="0"/>
              <a:t>Individually </a:t>
            </a:r>
            <a:r>
              <a:rPr lang="en-US" dirty="0"/>
              <a:t>assigned </a:t>
            </a:r>
            <a:r>
              <a:rPr lang="en-US" dirty="0" smtClean="0"/>
              <a:t>coaches plus local in-person workshops for individualized assistance</a:t>
            </a:r>
          </a:p>
          <a:p>
            <a:r>
              <a:rPr lang="en-US" dirty="0" smtClean="0"/>
              <a:t>Regular classroom training may also be available</a:t>
            </a:r>
            <a:endParaRPr lang="en-US" dirty="0"/>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ORI-10 Orientation - New Volunteers</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t>19</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91435059"/>
      </p:ext>
    </p:extLst>
  </p:cSld>
  <p:clrMapOvr>
    <a:masterClrMapping/>
  </p:clrMapOvr>
  <mc:AlternateContent xmlns:mc="http://schemas.openxmlformats.org/markup-compatibility/2006">
    <mc:Choice xmlns:p14="http://schemas.microsoft.com/office/powerpoint/2010/main" Requires="p14">
      <p:transition spd="slow" p14:dur="2000" advTm="186598"/>
    </mc:Choice>
    <mc:Fallback>
      <p:transition spd="slow" advTm="186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4"/>
          <p:cNvSpPr>
            <a:spLocks noGrp="1" noChangeArrowheads="1"/>
          </p:cNvSpPr>
          <p:nvPr>
            <p:ph type="title"/>
          </p:nvPr>
        </p:nvSpPr>
        <p:spPr/>
        <p:txBody>
          <a:bodyPr/>
          <a:lstStyle/>
          <a:p>
            <a:pPr eaLnBrk="1" fontAlgn="auto" hangingPunct="1">
              <a:spcAft>
                <a:spcPts val="0"/>
              </a:spcAft>
              <a:defRPr/>
            </a:pPr>
            <a:r>
              <a:rPr lang="en-US" dirty="0" smtClean="0"/>
              <a:t>Purpose Of This Module</a:t>
            </a:r>
          </a:p>
        </p:txBody>
      </p:sp>
      <p:sp>
        <p:nvSpPr>
          <p:cNvPr id="5123" name="Rectangle 5"/>
          <p:cNvSpPr>
            <a:spLocks noGrp="1" noChangeArrowheads="1"/>
          </p:cNvSpPr>
          <p:nvPr>
            <p:ph idx="1"/>
          </p:nvPr>
        </p:nvSpPr>
        <p:spPr/>
        <p:txBody>
          <a:bodyPr/>
          <a:lstStyle/>
          <a:p>
            <a:pPr eaLnBrk="1" hangingPunct="1"/>
            <a:r>
              <a:rPr lang="en-US" sz="3200" dirty="0" smtClean="0">
                <a:latin typeface="Arial" charset="0"/>
                <a:cs typeface="Arial" charset="0"/>
              </a:rPr>
              <a:t>Understand the IRS sponsored VITA/TCE programs</a:t>
            </a:r>
          </a:p>
          <a:p>
            <a:pPr eaLnBrk="1" hangingPunct="1"/>
            <a:r>
              <a:rPr lang="en-US" sz="3200" dirty="0" smtClean="0">
                <a:latin typeface="Arial" charset="0"/>
                <a:cs typeface="Arial" charset="0"/>
              </a:rPr>
              <a:t>Understand what is expected of volunteers</a:t>
            </a:r>
          </a:p>
          <a:p>
            <a:pPr eaLnBrk="1" hangingPunct="1"/>
            <a:r>
              <a:rPr lang="en-US" dirty="0" smtClean="0">
                <a:latin typeface="Arial" charset="0"/>
                <a:cs typeface="Arial" charset="0"/>
              </a:rPr>
              <a:t>Understand the tax return preparation process</a:t>
            </a:r>
            <a:endParaRPr lang="en-US" sz="3200" dirty="0" smtClean="0">
              <a:latin typeface="Arial" charset="0"/>
              <a:cs typeface="Arial" charset="0"/>
            </a:endParaRPr>
          </a:p>
          <a:p>
            <a:pPr eaLnBrk="1" hangingPunct="1"/>
            <a:r>
              <a:rPr lang="en-US" dirty="0" smtClean="0">
                <a:latin typeface="Arial" charset="0"/>
                <a:cs typeface="Arial" charset="0"/>
              </a:rPr>
              <a:t>Understand the available training</a:t>
            </a:r>
            <a:endParaRPr lang="en-US" sz="3200" dirty="0" smtClean="0">
              <a:latin typeface="Arial" charset="0"/>
              <a:cs typeface="Arial" charset="0"/>
            </a:endParaRPr>
          </a:p>
        </p:txBody>
      </p:sp>
      <p:sp>
        <p:nvSpPr>
          <p:cNvPr id="5122" name="Date Placeholder 3"/>
          <p:cNvSpPr>
            <a:spLocks noGrp="1"/>
          </p:cNvSpPr>
          <p:nvPr>
            <p:ph type="dt" sz="half" idx="10"/>
          </p:nvPr>
        </p:nvSpPr>
        <p:spPr/>
        <p:txBody>
          <a:bodyPr/>
          <a:lstStyle/>
          <a:p>
            <a:pPr>
              <a:defRPr/>
            </a:pPr>
            <a:r>
              <a:rPr lang="en-US" smtClean="0"/>
              <a:t>09-06-2011 v3</a:t>
            </a:r>
            <a:endParaRPr lang="en-US" dirty="0"/>
          </a:p>
        </p:txBody>
      </p:sp>
      <p:sp>
        <p:nvSpPr>
          <p:cNvPr id="2" name="Footer Placeholder 4"/>
          <p:cNvSpPr>
            <a:spLocks noGrp="1"/>
          </p:cNvSpPr>
          <p:nvPr>
            <p:ph type="ftr" sz="quarter" idx="11"/>
          </p:nvPr>
        </p:nvSpPr>
        <p:spPr/>
        <p:txBody>
          <a:bodyPr/>
          <a:lstStyle/>
          <a:p>
            <a:pPr>
              <a:defRPr/>
            </a:pPr>
            <a:r>
              <a:rPr lang="en-US" smtClean="0"/>
              <a:t>ORI-10 Orientation - New Volunteers</a:t>
            </a:r>
            <a:endParaRPr lang="en-US"/>
          </a:p>
        </p:txBody>
      </p:sp>
      <p:sp>
        <p:nvSpPr>
          <p:cNvPr id="5124" name="Slide Number Placeholder 5"/>
          <p:cNvSpPr>
            <a:spLocks noGrp="1"/>
          </p:cNvSpPr>
          <p:nvPr>
            <p:ph type="sldNum" sz="quarter" idx="12"/>
          </p:nvPr>
        </p:nvSpPr>
        <p:spPr/>
        <p:txBody>
          <a:bodyPr/>
          <a:lstStyle/>
          <a:p>
            <a:pPr>
              <a:defRPr/>
            </a:pPr>
            <a:fld id="{20F71CB1-919A-4E33-985D-7F4728D24C05}" type="slidenum">
              <a:rPr lang="en-US">
                <a:ea typeface="ＭＳ Ｐゴシック" pitchFamily="-65" charset="-128"/>
              </a:rPr>
              <a:pPr>
                <a:defRPr/>
              </a:pPr>
              <a:t>2</a:t>
            </a:fld>
            <a:endParaRPr lang="en-US" dirty="0">
              <a:ea typeface="ＭＳ Ｐゴシック" pitchFamily="-65" charset="-12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20173088"/>
      </p:ext>
    </p:extLst>
  </p:cSld>
  <p:clrMapOvr>
    <a:masterClrMapping/>
  </p:clrMapOvr>
  <p:transition advTm="451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It takes a lot of work to get through all the preparer training and pass the IRS certification and the proficiency requirements during your first year, but…</a:t>
            </a:r>
          </a:p>
          <a:p>
            <a:pPr lvl="1"/>
            <a:r>
              <a:rPr lang="en-US" dirty="0" smtClean="0"/>
              <a:t>There are many ways to contribute without being a certified preparer</a:t>
            </a:r>
          </a:p>
          <a:p>
            <a:pPr lvl="1"/>
            <a:r>
              <a:rPr lang="en-US" dirty="0" smtClean="0"/>
              <a:t>There are thousands of others just like you who have already done it</a:t>
            </a:r>
          </a:p>
          <a:p>
            <a:pPr lvl="1"/>
            <a:r>
              <a:rPr lang="en-US" dirty="0" smtClean="0"/>
              <a:t>The knowledge and practical skills you build will be useful in allowing you to make better financial decisions in your own personal life and could possibly open up new long-term career opportunities</a:t>
            </a:r>
          </a:p>
          <a:p>
            <a:pPr lvl="1"/>
            <a:r>
              <a:rPr lang="en-US" dirty="0" smtClean="0"/>
              <a:t>You will be joining a group of dedicated volunteers who find it worthwhile to come back year after year</a:t>
            </a:r>
          </a:p>
          <a:p>
            <a:pPr lvl="1"/>
            <a:r>
              <a:rPr lang="en-US" dirty="0" smtClean="0"/>
              <a:t>Although the first year training can be a lot of work, the following years are much easier</a:t>
            </a:r>
          </a:p>
          <a:p>
            <a:pPr lvl="2"/>
            <a:r>
              <a:rPr lang="en-US" dirty="0" smtClean="0"/>
              <a:t>On the other hand, those who have been part of the program for 20+ years say they still learn something new every season</a:t>
            </a:r>
          </a:p>
          <a:p>
            <a:pPr lvl="1"/>
            <a:r>
              <a:rPr lang="en-US" dirty="0" smtClean="0"/>
              <a:t>There are few other volunteer activities that allow you to have such a significant positive impact on needy individuals in your local community</a:t>
            </a:r>
          </a:p>
          <a:p>
            <a:pPr lvl="1"/>
            <a:endParaRPr lang="en-US" dirty="0" smtClean="0"/>
          </a:p>
          <a:p>
            <a:endParaRPr lang="en-US" dirty="0"/>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ORI-10 Orientation - New Volunteers</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t>20</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84074516"/>
      </p:ext>
    </p:extLst>
  </p:cSld>
  <p:clrMapOvr>
    <a:masterClrMapping/>
  </p:clrMapOvr>
  <mc:AlternateContent xmlns:mc="http://schemas.openxmlformats.org/markup-compatibility/2006">
    <mc:Choice xmlns:p14="http://schemas.microsoft.com/office/powerpoint/2010/main" Requires="p14">
      <p:transition spd="slow" p14:dur="2000" advTm="68192"/>
    </mc:Choice>
    <mc:Fallback>
      <p:transition spd="slow" advTm="68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normAutofit lnSpcReduction="10000"/>
          </a:bodyPr>
          <a:lstStyle/>
          <a:p>
            <a:r>
              <a:rPr lang="en-US" dirty="0" smtClean="0"/>
              <a:t>All Volunteers:</a:t>
            </a:r>
          </a:p>
          <a:p>
            <a:pPr lvl="1"/>
            <a:r>
              <a:rPr lang="en-US" dirty="0" smtClean="0"/>
              <a:t>Take the Orientation Quiz, then…</a:t>
            </a:r>
          </a:p>
          <a:p>
            <a:r>
              <a:rPr lang="en-US" dirty="0" smtClean="0"/>
              <a:t>For Preparers:</a:t>
            </a:r>
          </a:p>
          <a:p>
            <a:pPr lvl="1"/>
            <a:r>
              <a:rPr lang="en-US" dirty="0" smtClean="0"/>
              <a:t>Familiarization</a:t>
            </a:r>
          </a:p>
          <a:p>
            <a:pPr lvl="2"/>
            <a:r>
              <a:rPr lang="en-US" dirty="0" smtClean="0"/>
              <a:t>Work with your Training Coordinator to get </a:t>
            </a:r>
            <a:r>
              <a:rPr lang="en-US" dirty="0" err="1" smtClean="0"/>
              <a:t>TaxWise</a:t>
            </a:r>
            <a:r>
              <a:rPr lang="en-US" dirty="0" smtClean="0"/>
              <a:t> Online User training account setup</a:t>
            </a:r>
          </a:p>
          <a:p>
            <a:pPr lvl="2"/>
            <a:r>
              <a:rPr lang="en-US" dirty="0" smtClean="0"/>
              <a:t>Follow steps in Familiarization checklist</a:t>
            </a:r>
          </a:p>
          <a:p>
            <a:r>
              <a:rPr lang="en-US" dirty="0" smtClean="0"/>
              <a:t>For Non-Preparers:</a:t>
            </a:r>
          </a:p>
          <a:p>
            <a:pPr lvl="1"/>
            <a:r>
              <a:rPr lang="en-US" dirty="0" smtClean="0"/>
              <a:t>Depends on organization and role…</a:t>
            </a:r>
          </a:p>
          <a:p>
            <a:pPr lvl="2"/>
            <a:endParaRPr lang="en-US" dirty="0" smtClean="0"/>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ORI-10 Orientation - New Volunteers</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t>21</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2316534"/>
      </p:ext>
    </p:extLst>
  </p:cSld>
  <p:clrMapOvr>
    <a:masterClrMapping/>
  </p:clrMapOvr>
  <mc:AlternateContent xmlns:mc="http://schemas.openxmlformats.org/markup-compatibility/2006">
    <mc:Choice xmlns:p14="http://schemas.microsoft.com/office/powerpoint/2010/main" Requires="p14">
      <p:transition spd="slow" p14:dur="2000" advTm="44854"/>
    </mc:Choice>
    <mc:Fallback>
      <p:transition spd="slow" advTm="44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 / TCE Programs</a:t>
            </a:r>
            <a:endParaRPr lang="en-US" dirty="0"/>
          </a:p>
        </p:txBody>
      </p:sp>
      <p:sp>
        <p:nvSpPr>
          <p:cNvPr id="3" name="Content Placeholder 2"/>
          <p:cNvSpPr>
            <a:spLocks noGrp="1"/>
          </p:cNvSpPr>
          <p:nvPr>
            <p:ph idx="1"/>
          </p:nvPr>
        </p:nvSpPr>
        <p:spPr/>
        <p:txBody>
          <a:bodyPr/>
          <a:lstStyle/>
          <a:p>
            <a:r>
              <a:rPr lang="en-US" dirty="0" smtClean="0"/>
              <a:t>The following three slides contain content copied directly from the IRS website (</a:t>
            </a:r>
            <a:r>
              <a:rPr lang="en-US" dirty="0" smtClean="0">
                <a:hlinkClick r:id="rId5"/>
              </a:rPr>
              <a:t>http://www.irs.gov</a:t>
            </a:r>
            <a:r>
              <a:rPr lang="en-US" dirty="0" smtClean="0"/>
              <a:t>)</a:t>
            </a:r>
          </a:p>
          <a:p>
            <a:pPr lvl="1"/>
            <a:r>
              <a:rPr lang="en-US" dirty="0" smtClean="0"/>
              <a:t>This specific page is at: </a:t>
            </a:r>
            <a:r>
              <a:rPr lang="en-US" dirty="0">
                <a:hlinkClick r:id="rId6"/>
              </a:rPr>
              <a:t>http://www.irs.gov/individuals/article/0,,</a:t>
            </a:r>
            <a:r>
              <a:rPr lang="en-US" dirty="0" smtClean="0">
                <a:hlinkClick r:id="rId6"/>
              </a:rPr>
              <a:t>id=107626,00.html</a:t>
            </a:r>
            <a:endParaRPr lang="en-US" dirty="0" smtClean="0"/>
          </a:p>
          <a:p>
            <a:pPr lvl="1"/>
            <a:r>
              <a:rPr lang="en-US" dirty="0" smtClean="0"/>
              <a:t>Note: The content may be updated at any time. </a:t>
            </a:r>
            <a:endParaRPr lang="en-US" dirty="0"/>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ORI-10 Orientation - New Volunteers</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t>3</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83662857"/>
      </p:ext>
    </p:extLst>
  </p:cSld>
  <p:clrMapOvr>
    <a:masterClrMapping/>
  </p:clrMapOvr>
  <mc:AlternateContent xmlns:mc="http://schemas.openxmlformats.org/markup-compatibility/2006">
    <mc:Choice xmlns:p14="http://schemas.microsoft.com/office/powerpoint/2010/main" Requires="p14">
      <p:transition spd="slow" p14:dur="2000" advTm="14368"/>
    </mc:Choice>
    <mc:Fallback>
      <p:transition spd="slow" advTm="14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 and TCE Programs</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smtClean="0"/>
              <a:t>The </a:t>
            </a:r>
            <a:r>
              <a:rPr lang="en-US" dirty="0"/>
              <a:t>IRS Volunteer Income Tax Assistance Program (VITA) and the Tax Counseling for the Elderly (TCE) Programs offer free tax help for taxpayers who qualify.</a:t>
            </a:r>
            <a:br>
              <a:rPr lang="en-US" dirty="0"/>
            </a:br>
            <a:r>
              <a:rPr lang="en-US" dirty="0"/>
              <a:t/>
            </a:r>
            <a:br>
              <a:rPr lang="en-US" dirty="0"/>
            </a:br>
            <a:r>
              <a:rPr lang="en-US" dirty="0"/>
              <a:t>Trained community volunteers may help with special credits, such as Earned Income Tax Credit, Child Tax Credit, and Credit for the Elderly or the Disabled. In addition to free tax return preparation assistance, most sites also offer free electronic filing (e-filing). Individuals taking advantage of the e-file program will receive their refunds in half the time compared to returns filed on paper – even faster when tax refunds are deposited directly into one's bank account</a:t>
            </a:r>
            <a:r>
              <a:rPr lang="en-US" dirty="0" smtClean="0"/>
              <a:t>.</a:t>
            </a:r>
          </a:p>
          <a:p>
            <a:pPr marL="57150" indent="0">
              <a:buNone/>
            </a:pPr>
            <a:endParaRPr lang="en-US" sz="2600" dirty="0" smtClean="0"/>
          </a:p>
          <a:p>
            <a:pPr marL="57150" indent="0">
              <a:buNone/>
            </a:pPr>
            <a:r>
              <a:rPr lang="en-US" sz="2600" dirty="0" smtClean="0"/>
              <a:t>Source: www.irs.gov</a:t>
            </a:r>
            <a:r>
              <a:rPr lang="en-US" sz="2600" dirty="0"/>
              <a:t> (</a:t>
            </a:r>
            <a:r>
              <a:rPr lang="en-US" sz="2600" dirty="0">
                <a:hlinkClick r:id="rId5"/>
              </a:rPr>
              <a:t>Free Tax Return Preparation for You by </a:t>
            </a:r>
            <a:r>
              <a:rPr lang="en-US" sz="2600" dirty="0" smtClean="0">
                <a:hlinkClick r:id="rId5"/>
              </a:rPr>
              <a:t>Volunteers</a:t>
            </a:r>
            <a:r>
              <a:rPr lang="en-US" dirty="0" smtClean="0"/>
              <a:t>)</a:t>
            </a:r>
            <a:endParaRPr lang="en-US" dirty="0"/>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ORI-10 Orientation - New Volunteers</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t>4</a:t>
            </a:fld>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3508770"/>
      </p:ext>
    </p:extLst>
  </p:cSld>
  <p:clrMapOvr>
    <a:masterClrMapping/>
  </p:clrMapOvr>
  <mc:AlternateContent xmlns:mc="http://schemas.openxmlformats.org/markup-compatibility/2006">
    <mc:Choice xmlns:p14="http://schemas.microsoft.com/office/powerpoint/2010/main" Requires="p14">
      <p:transition spd="slow" p14:dur="2000" advTm="73953"/>
    </mc:Choice>
    <mc:Fallback>
      <p:transition spd="slow" advTm="73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a:t>The VITA Program offers free tax help to low- to moderate-income (generally, $49,000 and below) people who cannot prepare their own tax returns. Certified volunteers sponsored by various organizations receive training to help prepare basic tax returns in communities across the country. VITA sites are generally located at community and neighborhood centers, libraries, schools, shopping malls, and other convenient locations. Most locations also offer free electronic filing</a:t>
            </a:r>
            <a:r>
              <a:rPr lang="en-US" dirty="0" smtClean="0"/>
              <a:t>.</a:t>
            </a:r>
          </a:p>
          <a:p>
            <a:pPr marL="0" indent="0">
              <a:buNone/>
            </a:pPr>
            <a:endParaRPr lang="en-US" dirty="0" smtClean="0"/>
          </a:p>
          <a:p>
            <a:pPr marL="0" indent="0">
              <a:buNone/>
            </a:pPr>
            <a:r>
              <a:rPr lang="en-US" sz="2600" dirty="0"/>
              <a:t>Source: www.irs.gov (</a:t>
            </a:r>
            <a:r>
              <a:rPr lang="en-US" sz="2600" dirty="0">
                <a:hlinkClick r:id="rId5"/>
              </a:rPr>
              <a:t>Free Tax Return Preparation for You by Volunteers</a:t>
            </a:r>
            <a:r>
              <a:rPr lang="en-US" sz="2600" dirty="0"/>
              <a:t>)</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ORI-10 Orientation - New Volunteers</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t>5</a:t>
            </a:fld>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7609434"/>
      </p:ext>
    </p:extLst>
  </p:cSld>
  <p:clrMapOvr>
    <a:masterClrMapping/>
  </p:clrMapOvr>
  <mc:AlternateContent xmlns:mc="http://schemas.openxmlformats.org/markup-compatibility/2006">
    <mc:Choice xmlns:p14="http://schemas.microsoft.com/office/powerpoint/2010/main" Requires="p14">
      <p:transition spd="slow" p14:dur="2000" advTm="23592"/>
    </mc:Choice>
    <mc:Fallback>
      <p:transition spd="slow" advTm="23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TCE (and AARP Tax-Aide)</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….As </a:t>
            </a:r>
            <a:r>
              <a:rPr lang="en-US" dirty="0"/>
              <a:t>part of the IRS-sponsored TCE Program,  AARP offers the Tax-Aide counseling program at more than 7,000 sites nationwide during the filing season.  Trained and certified AARP Tax-Aide volunteer counselors help people of low-to-middle income with special attention to those age 60 and </a:t>
            </a:r>
            <a:r>
              <a:rPr lang="en-US" dirty="0" smtClean="0"/>
              <a:t>older.</a:t>
            </a:r>
          </a:p>
          <a:p>
            <a:pPr marL="0" indent="0">
              <a:buNone/>
            </a:pPr>
            <a:endParaRPr lang="en-US" dirty="0" smtClean="0"/>
          </a:p>
          <a:p>
            <a:pPr marL="0" indent="0">
              <a:buNone/>
            </a:pPr>
            <a:r>
              <a:rPr lang="en-US" sz="3300" dirty="0"/>
              <a:t>Source: www.irs.gov (</a:t>
            </a:r>
            <a:r>
              <a:rPr lang="en-US" sz="3300" dirty="0">
                <a:hlinkClick r:id="rId5"/>
              </a:rPr>
              <a:t>Free Tax Return Preparation for You by Volunteers</a:t>
            </a:r>
            <a:r>
              <a:rPr lang="en-US" sz="3300" dirty="0"/>
              <a:t>)</a:t>
            </a:r>
          </a:p>
          <a:p>
            <a:pPr marL="0" indent="0">
              <a:buNone/>
            </a:pPr>
            <a:endParaRPr lang="en-US" dirty="0" smtClean="0"/>
          </a:p>
          <a:p>
            <a:pPr marL="0" indent="0">
              <a:buNone/>
            </a:pPr>
            <a:endParaRPr lang="en-US" dirty="0" smtClean="0"/>
          </a:p>
          <a:p>
            <a:pPr marL="0" indent="0">
              <a:buNone/>
            </a:pPr>
            <a:r>
              <a:rPr lang="en-US" dirty="0" smtClean="0"/>
              <a:t>[Note: AARP Tax-Aide is the only TCE program in NJ]</a:t>
            </a:r>
          </a:p>
          <a:p>
            <a:pPr marL="0" indent="0">
              <a:buNone/>
            </a:pPr>
            <a:endParaRPr lang="en-US" dirty="0" smtClean="0"/>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ORI-10 Orientation - New Volunteers</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t>6</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56167051"/>
      </p:ext>
    </p:extLst>
  </p:cSld>
  <p:clrMapOvr>
    <a:masterClrMapping/>
  </p:clrMapOvr>
  <mc:AlternateContent xmlns:mc="http://schemas.openxmlformats.org/markup-compatibility/2006">
    <mc:Choice xmlns:p14="http://schemas.microsoft.com/office/powerpoint/2010/main" Requires="p14">
      <p:transition spd="slow" p14:dur="2000" advTm="19093"/>
    </mc:Choice>
    <mc:Fallback>
      <p:transition spd="slow" advTm="19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 / TCE Notes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VITA</a:t>
            </a:r>
          </a:p>
          <a:p>
            <a:pPr lvl="1"/>
            <a:r>
              <a:rPr lang="en-US" dirty="0" smtClean="0"/>
              <a:t>There are many independent organizations in New Jersey offering free tax preparation under the VITA program.</a:t>
            </a:r>
          </a:p>
          <a:p>
            <a:pPr lvl="1"/>
            <a:r>
              <a:rPr lang="en-US" dirty="0" smtClean="0"/>
              <a:t>These include United Ways, local non-profits, churches, and other groups.</a:t>
            </a:r>
          </a:p>
          <a:p>
            <a:r>
              <a:rPr lang="en-US" dirty="0" smtClean="0"/>
              <a:t>TCE (and AARP Tax-Aide)</a:t>
            </a:r>
          </a:p>
          <a:p>
            <a:pPr lvl="1"/>
            <a:r>
              <a:rPr lang="en-US" dirty="0" smtClean="0"/>
              <a:t>AARP Tax-Aide is the only organization in New Jersey offering free tax preparation under the TCE program.</a:t>
            </a:r>
          </a:p>
          <a:p>
            <a:pPr lvl="1"/>
            <a:r>
              <a:rPr lang="en-US" dirty="0" smtClean="0"/>
              <a:t>THE AARP Tax-Aide program is administered by the AARP Foundation which is separate from the rest of AARP.</a:t>
            </a:r>
          </a:p>
          <a:p>
            <a:pPr lvl="1"/>
            <a:r>
              <a:rPr lang="en-US" dirty="0" smtClean="0"/>
              <a:t>There is </a:t>
            </a:r>
            <a:r>
              <a:rPr lang="en-US" b="1" i="1" dirty="0" smtClean="0"/>
              <a:t>NO</a:t>
            </a:r>
            <a:r>
              <a:rPr lang="en-US" dirty="0" smtClean="0"/>
              <a:t> AARP membership requirement to be a volunteer in the Tax-Aide program or to have your tax return prepared at a Tax-Aide site.</a:t>
            </a:r>
          </a:p>
          <a:p>
            <a:endParaRPr lang="en-US" dirty="0"/>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ORI-10 Orientation - New Volunteers</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t>7</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18021520"/>
      </p:ext>
    </p:extLst>
  </p:cSld>
  <p:clrMapOvr>
    <a:masterClrMapping/>
  </p:clrMapOvr>
  <mc:AlternateContent xmlns:mc="http://schemas.openxmlformats.org/markup-compatibility/2006">
    <mc:Choice xmlns:p14="http://schemas.microsoft.com/office/powerpoint/2010/main" Requires="p14">
      <p:transition spd="slow" p14:dur="2000" advTm="72821"/>
    </mc:Choice>
    <mc:Fallback>
      <p:transition spd="slow" advTm="72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 / TCE Notes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There are </a:t>
            </a:r>
            <a:r>
              <a:rPr lang="en-US" b="1" i="1" dirty="0" smtClean="0"/>
              <a:t>NO</a:t>
            </a:r>
            <a:r>
              <a:rPr lang="en-US" dirty="0" smtClean="0"/>
              <a:t> age restrictions for either program.</a:t>
            </a:r>
          </a:p>
          <a:p>
            <a:pPr lvl="1"/>
            <a:r>
              <a:rPr lang="en-US" dirty="0" smtClean="0"/>
              <a:t>The last year we counted, the youngest taxpayer was 9 years old and the oldest was 102 years old.</a:t>
            </a:r>
          </a:p>
          <a:p>
            <a:r>
              <a:rPr lang="en-US" dirty="0" smtClean="0"/>
              <a:t>The IRS provides some funding to support these programs, but the primary source of funding comes from the partner organizations.</a:t>
            </a:r>
          </a:p>
          <a:p>
            <a:r>
              <a:rPr lang="en-US" dirty="0" smtClean="0"/>
              <a:t>The IRS SPEC (Stakeholder, Partnerships, Education and Communication) organization is dedicated to helping the VITA and TCE partners and volunteers.</a:t>
            </a:r>
          </a:p>
          <a:p>
            <a:pPr lvl="1"/>
            <a:r>
              <a:rPr lang="en-US" dirty="0" smtClean="0"/>
              <a:t>Special training materials and publications</a:t>
            </a:r>
          </a:p>
          <a:p>
            <a:pPr lvl="1"/>
            <a:r>
              <a:rPr lang="en-US" dirty="0" smtClean="0"/>
              <a:t>Local full-time staff</a:t>
            </a:r>
          </a:p>
          <a:p>
            <a:r>
              <a:rPr lang="en-US" dirty="0" smtClean="0"/>
              <a:t>All volunteers must sign the Volunteer Agreement / Standards of Conduct (discussed later)</a:t>
            </a:r>
          </a:p>
          <a:p>
            <a:r>
              <a:rPr lang="en-US" dirty="0" smtClean="0"/>
              <a:t>All volunteers involved in tax return preparation must pass the IRS certification test.</a:t>
            </a:r>
          </a:p>
          <a:p>
            <a:endParaRPr lang="en-US" dirty="0"/>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ORI-10 Orientation - New Volunteers</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t>8</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7136770"/>
      </p:ext>
    </p:extLst>
  </p:cSld>
  <p:clrMapOvr>
    <a:masterClrMapping/>
  </p:clrMapOvr>
  <mc:AlternateContent xmlns:mc="http://schemas.openxmlformats.org/markup-compatibility/2006">
    <mc:Choice xmlns:p14="http://schemas.microsoft.com/office/powerpoint/2010/main" Requires="p14">
      <p:transition spd="slow" p14:dur="2000" advTm="56769"/>
    </mc:Choice>
    <mc:Fallback>
      <p:transition spd="slow" advTm="56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p:txBody>
          <a:bodyPr/>
          <a:lstStyle/>
          <a:p>
            <a:pPr eaLnBrk="1" fontAlgn="auto" hangingPunct="1">
              <a:spcAft>
                <a:spcPts val="0"/>
              </a:spcAft>
              <a:defRPr/>
            </a:pPr>
            <a:r>
              <a:rPr lang="en-US" sz="3700" dirty="0" smtClean="0"/>
              <a:t>National VITA Statistics</a:t>
            </a:r>
          </a:p>
        </p:txBody>
      </p:sp>
      <p:sp>
        <p:nvSpPr>
          <p:cNvPr id="10243" name="Rectangle 3"/>
          <p:cNvSpPr>
            <a:spLocks noGrp="1" noChangeArrowheads="1"/>
          </p:cNvSpPr>
          <p:nvPr>
            <p:ph idx="1"/>
          </p:nvPr>
        </p:nvSpPr>
        <p:spPr/>
        <p:txBody>
          <a:bodyPr>
            <a:normAutofit fontScale="92500" lnSpcReduction="10000"/>
          </a:bodyPr>
          <a:lstStyle/>
          <a:p>
            <a:pPr eaLnBrk="1" hangingPunct="1"/>
            <a:r>
              <a:rPr lang="en-US" sz="3200" dirty="0" smtClean="0">
                <a:latin typeface="Arial" charset="0"/>
                <a:cs typeface="Arial" charset="0"/>
              </a:rPr>
              <a:t>Served over 3 million taxpayers</a:t>
            </a:r>
          </a:p>
          <a:p>
            <a:pPr eaLnBrk="1" hangingPunct="1"/>
            <a:r>
              <a:rPr lang="en-US" sz="3200" dirty="0" smtClean="0">
                <a:latin typeface="Arial" charset="0"/>
                <a:cs typeface="Arial" charset="0"/>
              </a:rPr>
              <a:t>Helped clients claim $3.5 billion worth of federal tax refunds</a:t>
            </a:r>
          </a:p>
          <a:p>
            <a:pPr eaLnBrk="1" hangingPunct="1"/>
            <a:r>
              <a:rPr lang="en-US" sz="3200" dirty="0" smtClean="0">
                <a:latin typeface="Arial" charset="0"/>
                <a:cs typeface="Arial" charset="0"/>
              </a:rPr>
              <a:t>Saved families an estimated $550 million in tax preparation costs </a:t>
            </a:r>
          </a:p>
          <a:p>
            <a:pPr eaLnBrk="1" hangingPunct="1"/>
            <a:r>
              <a:rPr lang="en-US" sz="3200" dirty="0" smtClean="0">
                <a:latin typeface="Arial" charset="0"/>
                <a:cs typeface="Arial" charset="0"/>
              </a:rPr>
              <a:t>NCTC (National Community Tax Coalition) affiliated VITA programs had over 2,300 sites and over 21,000 volunteers </a:t>
            </a:r>
            <a:r>
              <a:rPr lang="en-US" sz="3200" dirty="0" smtClean="0">
                <a:solidFill>
                  <a:srgbClr val="FFFF00"/>
                </a:solidFill>
              </a:rPr>
              <a:t/>
            </a:r>
            <a:br>
              <a:rPr lang="en-US" sz="3200" dirty="0" smtClean="0">
                <a:solidFill>
                  <a:srgbClr val="FFFF00"/>
                </a:solidFill>
              </a:rPr>
            </a:br>
            <a:r>
              <a:rPr lang="en-US" sz="3200" dirty="0" smtClean="0"/>
              <a:t/>
            </a:r>
            <a:br>
              <a:rPr lang="en-US" sz="3200" dirty="0" smtClean="0"/>
            </a:br>
            <a:endParaRPr lang="en-US" sz="3200" dirty="0" smtClean="0">
              <a:latin typeface="Arial" charset="0"/>
              <a:cs typeface="Arial" charset="0"/>
            </a:endParaRPr>
          </a:p>
          <a:p>
            <a:pPr eaLnBrk="1" hangingPunct="1">
              <a:buFont typeface="Wingdings 2" pitchFamily="18" charset="2"/>
              <a:buNone/>
            </a:pPr>
            <a:endParaRPr lang="en-US" sz="3200" dirty="0" smtClean="0">
              <a:latin typeface="Arial" charset="0"/>
              <a:cs typeface="Arial" charset="0"/>
            </a:endParaRPr>
          </a:p>
        </p:txBody>
      </p:sp>
      <p:sp>
        <p:nvSpPr>
          <p:cNvPr id="11266" name="Date Placeholder 3"/>
          <p:cNvSpPr>
            <a:spLocks noGrp="1"/>
          </p:cNvSpPr>
          <p:nvPr>
            <p:ph type="dt" sz="half" idx="10"/>
          </p:nvPr>
        </p:nvSpPr>
        <p:spPr/>
        <p:txBody>
          <a:bodyPr/>
          <a:lstStyle/>
          <a:p>
            <a:pPr>
              <a:defRPr/>
            </a:pPr>
            <a:r>
              <a:rPr lang="en-US" smtClean="0"/>
              <a:t>09-06-2011 v3</a:t>
            </a:r>
            <a:endParaRPr lang="en-US" dirty="0"/>
          </a:p>
        </p:txBody>
      </p:sp>
      <p:sp>
        <p:nvSpPr>
          <p:cNvPr id="11267" name="Footer Placeholder 4"/>
          <p:cNvSpPr>
            <a:spLocks noGrp="1"/>
          </p:cNvSpPr>
          <p:nvPr>
            <p:ph type="ftr" sz="quarter" idx="11"/>
          </p:nvPr>
        </p:nvSpPr>
        <p:spPr/>
        <p:txBody>
          <a:bodyPr/>
          <a:lstStyle/>
          <a:p>
            <a:pPr>
              <a:defRPr/>
            </a:pPr>
            <a:r>
              <a:rPr lang="en-US" smtClean="0"/>
              <a:t>ORI-10 Orientation - New Volunteers</a:t>
            </a:r>
            <a:endParaRPr lang="en-US"/>
          </a:p>
        </p:txBody>
      </p:sp>
      <p:sp>
        <p:nvSpPr>
          <p:cNvPr id="11268" name="Slide Number Placeholder 5"/>
          <p:cNvSpPr>
            <a:spLocks noGrp="1"/>
          </p:cNvSpPr>
          <p:nvPr>
            <p:ph type="sldNum" sz="quarter" idx="12"/>
          </p:nvPr>
        </p:nvSpPr>
        <p:spPr/>
        <p:txBody>
          <a:bodyPr/>
          <a:lstStyle/>
          <a:p>
            <a:pPr>
              <a:defRPr/>
            </a:pPr>
            <a:fld id="{C1609DE3-3BDC-493D-B659-DBAEC0320739}" type="slidenum">
              <a:rPr lang="en-US"/>
              <a:pPr>
                <a:defRPr/>
              </a:pPr>
              <a:t>9</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46470868"/>
      </p:ext>
    </p:extLst>
  </p:cSld>
  <p:clrMapOvr>
    <a:masterClrMapping/>
  </p:clrMapOvr>
  <p:transition advTm="421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5|26.2|25.6|52.7|34.3"/>
</p:tagLst>
</file>

<file path=ppt/tags/tag2.xml><?xml version="1.0" encoding="utf-8"?>
<p:tagLst xmlns:a="http://schemas.openxmlformats.org/drawingml/2006/main" xmlns:r="http://schemas.openxmlformats.org/officeDocument/2006/relationships" xmlns:p="http://schemas.openxmlformats.org/presentationml/2006/main">
  <p:tag name="TIMING" val="|0.9|32.9|34.6"/>
</p:tagLst>
</file>

<file path=ppt/theme/theme1.xml><?xml version="1.0" encoding="utf-8"?>
<a:theme xmlns:a="http://schemas.openxmlformats.org/drawingml/2006/main" name="Presentation Template Dark v1">
  <a:themeElements>
    <a:clrScheme name="Al Special Theme Color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2CDDC"/>
      </a:hlink>
      <a:folHlink>
        <a:srgbClr val="92CDD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Template Dark v1</Template>
  <TotalTime>1386</TotalTime>
  <Words>5392</Words>
  <Application>Microsoft Office PowerPoint</Application>
  <PresentationFormat>On-screen Show (4:3)</PresentationFormat>
  <Paragraphs>386</Paragraphs>
  <Slides>21</Slides>
  <Notes>21</Notes>
  <HiddenSlides>0</HiddenSlides>
  <MMClips>21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Presentation Template Dark v1</vt:lpstr>
      <vt:lpstr>Orientation New Volunteers</vt:lpstr>
      <vt:lpstr>Purpose Of This Module</vt:lpstr>
      <vt:lpstr>VITA / TCE Programs</vt:lpstr>
      <vt:lpstr>VITA and TCE Programs</vt:lpstr>
      <vt:lpstr>VITA</vt:lpstr>
      <vt:lpstr>TCE (and AARP Tax-Aide)</vt:lpstr>
      <vt:lpstr>VITA / TCE Notes</vt:lpstr>
      <vt:lpstr>VITA / TCE Notes</vt:lpstr>
      <vt:lpstr>National VITA Statistics</vt:lpstr>
      <vt:lpstr>National AARP Tax-Aide Statistics</vt:lpstr>
      <vt:lpstr>IRS Form 13615 (Volunteer Agreement / Standards of Conduct – VITA/TCE Programs)</vt:lpstr>
      <vt:lpstr>Standards of Conduct</vt:lpstr>
      <vt:lpstr>Standards of Conduct (Con’t)</vt:lpstr>
      <vt:lpstr>Liability and Insurance</vt:lpstr>
      <vt:lpstr>Tax Preparation Process</vt:lpstr>
      <vt:lpstr>Tax Preparation Process (Con’t)</vt:lpstr>
      <vt:lpstr>Tax Preparation Process (Con’t)</vt:lpstr>
      <vt:lpstr>New Volunteer Training</vt:lpstr>
      <vt:lpstr>New Preparer Training</vt:lpstr>
      <vt:lpstr>Final Thoughts</vt:lpstr>
      <vt:lpstr>Next Steps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Joint Task Force Training PROGRAM AARP-VITA-IRS</dc:title>
  <dc:creator>Al Hershey</dc:creator>
  <cp:lastModifiedBy>HershAl</cp:lastModifiedBy>
  <cp:revision>110</cp:revision>
  <cp:lastPrinted>2011-10-10T20:46:15Z</cp:lastPrinted>
  <dcterms:created xsi:type="dcterms:W3CDTF">2011-08-07T15:50:48Z</dcterms:created>
  <dcterms:modified xsi:type="dcterms:W3CDTF">2011-10-10T22:55:19Z</dcterms:modified>
</cp:coreProperties>
</file>